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17"/>
  </p:notesMasterIdLst>
  <p:handoutMasterIdLst>
    <p:handoutMasterId r:id="rId18"/>
  </p:handoutMasterIdLst>
  <p:sldIdLst>
    <p:sldId id="499" r:id="rId2"/>
    <p:sldId id="513" r:id="rId3"/>
    <p:sldId id="514" r:id="rId4"/>
    <p:sldId id="515" r:id="rId5"/>
    <p:sldId id="516" r:id="rId6"/>
    <p:sldId id="523" r:id="rId7"/>
    <p:sldId id="511" r:id="rId8"/>
    <p:sldId id="508" r:id="rId9"/>
    <p:sldId id="509" r:id="rId10"/>
    <p:sldId id="526" r:id="rId11"/>
    <p:sldId id="524" r:id="rId12"/>
    <p:sldId id="518" r:id="rId13"/>
    <p:sldId id="520" r:id="rId14"/>
    <p:sldId id="521" r:id="rId15"/>
    <p:sldId id="522" r:id="rId16"/>
  </p:sldIdLst>
  <p:sldSz cx="9144000" cy="6858000" type="screen4x3"/>
  <p:notesSz cx="6858000" cy="9144000"/>
  <p:embeddedFontLst>
    <p:embeddedFont>
      <p:font typeface="Noto Sans" charset="0"/>
      <p:italic r:id="rId19"/>
      <p:boldItalic r:id="rId20"/>
    </p:embeddedFont>
    <p:embeddedFont>
      <p:font typeface="Calibri" pitchFamily="34" charset="0"/>
      <p:regular r:id="rId21"/>
      <p:bold r:id="rId22"/>
      <p:italic r:id="rId23"/>
      <p:boldItalic r:id="rId24"/>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a:srgbClr val="7BAA1E"/>
    <a:srgbClr val="808080"/>
    <a:srgbClr val="FFCCFF"/>
    <a:srgbClr val="66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0" autoAdjust="0"/>
    <p:restoredTop sz="86429" autoAdjust="0"/>
  </p:normalViewPr>
  <p:slideViewPr>
    <p:cSldViewPr>
      <p:cViewPr varScale="1">
        <p:scale>
          <a:sx n="69" d="100"/>
          <a:sy n="69" d="100"/>
        </p:scale>
        <p:origin x="-272" y="-76"/>
      </p:cViewPr>
      <p:guideLst>
        <p:guide orient="horz" pos="2160"/>
        <p:guide pos="2880"/>
      </p:guideLst>
    </p:cSldViewPr>
  </p:slideViewPr>
  <p:outlineViewPr>
    <p:cViewPr>
      <p:scale>
        <a:sx n="33" d="100"/>
        <a:sy n="33" d="100"/>
      </p:scale>
      <p:origin x="0" y="-12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2" d="100"/>
          <a:sy n="92" d="100"/>
        </p:scale>
        <p:origin x="3750"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stacked"/>
        <c:ser>
          <c:idx val="2"/>
          <c:order val="0"/>
          <c:tx>
            <c:strRef>
              <c:f>Sheet1!$D$1</c:f>
              <c:strCache>
                <c:ptCount val="1"/>
                <c:pt idx="0">
                  <c:v>March 2019 planned increase</c:v>
                </c:pt>
              </c:strCache>
            </c:strRef>
          </c:tx>
          <c:spPr>
            <a:solidFill>
              <a:schemeClr val="bg1">
                <a:lumMod val="50000"/>
              </a:schemeClr>
            </a:solidFill>
            <a:ln>
              <a:noFill/>
            </a:ln>
            <a:effectLst/>
          </c:spPr>
          <c:dLbls>
            <c:dLbl>
              <c:idx val="0"/>
              <c:layout/>
              <c:tx>
                <c:rich>
                  <a:bodyPr/>
                  <a:lstStyle/>
                  <a:p>
                    <a:r>
                      <a:rPr lang="en-US" smtClean="0"/>
                      <a:t>£18bn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B84-419B-87C6-A184EC132880}"/>
                </c:ext>
              </c:extLst>
            </c:dLbl>
            <c:dLbl>
              <c:idx val="1"/>
              <c:layout/>
              <c:tx>
                <c:rich>
                  <a:bodyPr/>
                  <a:lstStyle/>
                  <a:p>
                    <a:r>
                      <a:rPr lang="en-US" smtClean="0"/>
                      <a:t>£18bn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B84-419B-87C6-A184EC132880}"/>
                </c:ext>
              </c:extLst>
            </c:dLbl>
            <c:dLbl>
              <c:idx val="2"/>
              <c:layout/>
              <c:tx>
                <c:rich>
                  <a:bodyPr/>
                  <a:lstStyle/>
                  <a:p>
                    <a:r>
                      <a:rPr lang="en-US" smtClean="0"/>
                      <a:t>£18bn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B84-419B-87C6-A184EC132880}"/>
                </c:ext>
              </c:extLst>
            </c:dLbl>
            <c:spPr>
              <a:noFill/>
              <a:ln>
                <a:noFill/>
              </a:ln>
              <a:effectLst/>
            </c:spPr>
            <c:txPr>
              <a:bodyPr rot="0" vert="horz"/>
              <a:lstStyle/>
              <a:p>
                <a:pPr>
                  <a:defRPr lang="en-US" b="1"/>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Labour</c:v>
                </c:pt>
                <c:pt idx="1">
                  <c:v>Liberal Democrats</c:v>
                </c:pt>
                <c:pt idx="2">
                  <c:v>Conservatives</c:v>
                </c:pt>
              </c:strCache>
            </c:strRef>
          </c:cat>
          <c:val>
            <c:numRef>
              <c:f>Sheet1!$D$2:$D$4</c:f>
              <c:numCache>
                <c:formatCode>0.0</c:formatCode>
                <c:ptCount val="3"/>
                <c:pt idx="0">
                  <c:v>17.647495526358131</c:v>
                </c:pt>
                <c:pt idx="1">
                  <c:v>17.647495526358131</c:v>
                </c:pt>
                <c:pt idx="2">
                  <c:v>17.647495526358131</c:v>
                </c:pt>
              </c:numCache>
            </c:numRef>
          </c:val>
          <c:extLst xmlns:c16r2="http://schemas.microsoft.com/office/drawing/2015/06/chart">
            <c:ext xmlns:c16="http://schemas.microsoft.com/office/drawing/2014/chart" uri="{C3380CC4-5D6E-409C-BE32-E72D297353CC}">
              <c16:uniqueId val="{00000000-F110-4823-BB98-89CDF3E8D405}"/>
            </c:ext>
          </c:extLst>
        </c:ser>
        <c:ser>
          <c:idx val="0"/>
          <c:order val="1"/>
          <c:tx>
            <c:strRef>
              <c:f>Sheet1!$C$1</c:f>
              <c:strCache>
                <c:ptCount val="1"/>
                <c:pt idx="0">
                  <c:v>SR 2019 addition</c:v>
                </c:pt>
              </c:strCache>
            </c:strRef>
          </c:tx>
          <c:spPr>
            <a:solidFill>
              <a:schemeClr val="bg1">
                <a:lumMod val="75000"/>
              </a:schemeClr>
            </a:solidFill>
            <a:ln>
              <a:noFill/>
            </a:ln>
            <a:effectLst/>
          </c:spPr>
          <c:dLbls>
            <c:dLbl>
              <c:idx val="0"/>
              <c:layout/>
              <c:tx>
                <c:rich>
                  <a:bodyPr/>
                  <a:lstStyle/>
                  <a:p>
                    <a:r>
                      <a:rPr lang="en-US" smtClean="0"/>
                      <a:t>£16bn</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B84-419B-87C6-A184EC132880}"/>
                </c:ext>
              </c:extLst>
            </c:dLbl>
            <c:dLbl>
              <c:idx val="1"/>
              <c:layout/>
              <c:tx>
                <c:rich>
                  <a:bodyPr/>
                  <a:lstStyle/>
                  <a:p>
                    <a:r>
                      <a:rPr lang="en-US" smtClean="0"/>
                      <a:t>£16bn</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5B84-419B-87C6-A184EC132880}"/>
                </c:ext>
              </c:extLst>
            </c:dLbl>
            <c:dLbl>
              <c:idx val="2"/>
              <c:layout/>
              <c:tx>
                <c:rich>
                  <a:bodyPr/>
                  <a:lstStyle/>
                  <a:p>
                    <a:r>
                      <a:rPr lang="en-US" smtClean="0"/>
                      <a:t>£16bn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B84-419B-87C6-A184EC132880}"/>
                </c:ext>
              </c:extLst>
            </c:dLbl>
            <c:spPr>
              <a:noFill/>
              <a:ln>
                <a:noFill/>
              </a:ln>
              <a:effectLst/>
            </c:spPr>
            <c:txPr>
              <a:bodyPr rot="0" vert="horz"/>
              <a:lstStyle/>
              <a:p>
                <a:pPr>
                  <a:defRPr lang="en-US" b="1"/>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Labour</c:v>
                </c:pt>
                <c:pt idx="1">
                  <c:v>Liberal Democrats</c:v>
                </c:pt>
                <c:pt idx="2">
                  <c:v>Conservatives</c:v>
                </c:pt>
              </c:strCache>
            </c:strRef>
          </c:cat>
          <c:val>
            <c:numRef>
              <c:f>Sheet1!$C$2:$C$4</c:f>
              <c:numCache>
                <c:formatCode>General</c:formatCode>
                <c:ptCount val="3"/>
                <c:pt idx="0">
                  <c:v>16.5</c:v>
                </c:pt>
                <c:pt idx="1">
                  <c:v>16.5</c:v>
                </c:pt>
                <c:pt idx="2">
                  <c:v>16.5</c:v>
                </c:pt>
              </c:numCache>
            </c:numRef>
          </c:val>
          <c:extLst xmlns:c16r2="http://schemas.microsoft.com/office/drawing/2015/06/chart">
            <c:ext xmlns:c16="http://schemas.microsoft.com/office/drawing/2014/chart" uri="{C3380CC4-5D6E-409C-BE32-E72D297353CC}">
              <c16:uniqueId val="{00000000-C594-4476-9431-8799BC395CF8}"/>
            </c:ext>
          </c:extLst>
        </c:ser>
        <c:ser>
          <c:idx val="1"/>
          <c:order val="2"/>
          <c:tx>
            <c:strRef>
              <c:f>Sheet1!$B$1</c:f>
              <c:strCache>
                <c:ptCount val="1"/>
                <c:pt idx="0">
                  <c:v>Extra RDEL in 2023/24</c:v>
                </c:pt>
              </c:strCache>
            </c:strRef>
          </c:tx>
          <c:spPr>
            <a:solidFill>
              <a:schemeClr val="bg2"/>
            </a:solidFill>
            <a:ln>
              <a:noFill/>
            </a:ln>
            <a:effectLst/>
          </c:spPr>
          <c:dPt>
            <c:idx val="0"/>
            <c:spPr>
              <a:solidFill>
                <a:srgbClr val="F03240"/>
              </a:solidFill>
              <a:ln>
                <a:noFill/>
              </a:ln>
              <a:effectLst/>
            </c:spPr>
            <c:extLst xmlns:c16r2="http://schemas.microsoft.com/office/drawing/2015/06/chart">
              <c:ext xmlns:c16="http://schemas.microsoft.com/office/drawing/2014/chart" uri="{C3380CC4-5D6E-409C-BE32-E72D297353CC}">
                <c16:uniqueId val="{00000001-7A81-48D2-A0EA-96A6024A24A0}"/>
              </c:ext>
            </c:extLst>
          </c:dPt>
          <c:dPt>
            <c:idx val="1"/>
            <c:spPr>
              <a:solidFill>
                <a:srgbClr val="ED8D1C"/>
              </a:solidFill>
              <a:ln>
                <a:noFill/>
              </a:ln>
              <a:effectLst/>
            </c:spPr>
            <c:extLst xmlns:c16r2="http://schemas.microsoft.com/office/drawing/2015/06/chart">
              <c:ext xmlns:c16="http://schemas.microsoft.com/office/drawing/2014/chart" uri="{C3380CC4-5D6E-409C-BE32-E72D297353CC}">
                <c16:uniqueId val="{00000002-7A81-48D2-A0EA-96A6024A24A0}"/>
              </c:ext>
            </c:extLst>
          </c:dPt>
          <c:dPt>
            <c:idx val="2"/>
            <c:spPr>
              <a:solidFill>
                <a:srgbClr val="1759A5"/>
              </a:solidFill>
              <a:ln>
                <a:noFill/>
              </a:ln>
              <a:effectLst/>
            </c:spPr>
            <c:extLst xmlns:c16r2="http://schemas.microsoft.com/office/drawing/2015/06/chart">
              <c:ext xmlns:c16="http://schemas.microsoft.com/office/drawing/2014/chart" uri="{C3380CC4-5D6E-409C-BE32-E72D297353CC}">
                <c16:uniqueId val="{00000003-7A81-48D2-A0EA-96A6024A24A0}"/>
              </c:ext>
            </c:extLst>
          </c:dPt>
          <c:dLbls>
            <c:dLbl>
              <c:idx val="0"/>
              <c:layout/>
              <c:tx>
                <c:rich>
                  <a:bodyPr/>
                  <a:lstStyle/>
                  <a:p>
                    <a:r>
                      <a:rPr lang="en-US" smtClean="0"/>
                      <a:t>£73bn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A81-48D2-A0EA-96A6024A24A0}"/>
                </c:ext>
              </c:extLst>
            </c:dLbl>
            <c:dLbl>
              <c:idx val="1"/>
              <c:layout/>
              <c:tx>
                <c:rich>
                  <a:bodyPr/>
                  <a:lstStyle/>
                  <a:p>
                    <a:r>
                      <a:rPr lang="en-US" smtClean="0"/>
                      <a:t>£33bn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A81-48D2-A0EA-96A6024A24A0}"/>
                </c:ext>
              </c:extLst>
            </c:dLbl>
            <c:dLbl>
              <c:idx val="2"/>
              <c:layout>
                <c:manualLayout>
                  <c:x val="-1.6799699121137596E-3"/>
                  <c:y val="-7.3754449948604195E-2"/>
                </c:manualLayout>
              </c:layout>
              <c:tx>
                <c:rich>
                  <a:bodyPr/>
                  <a:lstStyle/>
                  <a:p>
                    <a:r>
                      <a:rPr lang="en-US" dirty="0" smtClean="0"/>
                      <a:t>£3bn</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A81-48D2-A0EA-96A6024A24A0}"/>
                </c:ext>
              </c:extLst>
            </c:dLbl>
            <c:spPr>
              <a:noFill/>
              <a:ln>
                <a:noFill/>
              </a:ln>
              <a:effectLst/>
            </c:spPr>
            <c:txPr>
              <a:bodyPr rot="0" vert="horz"/>
              <a:lstStyle/>
              <a:p>
                <a:pPr>
                  <a:defRPr lang="en-US" b="1"/>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Labour</c:v>
                </c:pt>
                <c:pt idx="1">
                  <c:v>Liberal Democrats</c:v>
                </c:pt>
                <c:pt idx="2">
                  <c:v>Conservatives</c:v>
                </c:pt>
              </c:strCache>
            </c:strRef>
          </c:cat>
          <c:val>
            <c:numRef>
              <c:f>Sheet1!$B$2:$B$4</c:f>
              <c:numCache>
                <c:formatCode>General</c:formatCode>
                <c:ptCount val="3"/>
                <c:pt idx="0">
                  <c:v>73.099999999999994</c:v>
                </c:pt>
                <c:pt idx="1">
                  <c:v>32.800000000000004</c:v>
                </c:pt>
                <c:pt idx="2" formatCode="0.0">
                  <c:v>2.9379999999999997</c:v>
                </c:pt>
              </c:numCache>
            </c:numRef>
          </c:val>
          <c:extLst xmlns:c16r2="http://schemas.microsoft.com/office/drawing/2015/06/chart">
            <c:ext xmlns:c16="http://schemas.microsoft.com/office/drawing/2014/chart" uri="{C3380CC4-5D6E-409C-BE32-E72D297353CC}">
              <c16:uniqueId val="{00000000-7A81-48D2-A0EA-96A6024A24A0}"/>
            </c:ext>
          </c:extLst>
        </c:ser>
        <c:dLbls/>
        <c:gapWidth val="119"/>
        <c:overlap val="100"/>
        <c:axId val="80877056"/>
        <c:axId val="80878592"/>
      </c:barChart>
      <c:catAx>
        <c:axId val="80877056"/>
        <c:scaling>
          <c:orientation val="minMax"/>
        </c:scaling>
        <c:axPos val="b"/>
        <c:numFmt formatCode="General" sourceLinked="1"/>
        <c:majorTickMark val="none"/>
        <c:tickLblPos val="nextTo"/>
        <c:spPr>
          <a:noFill/>
          <a:ln w="9525" cap="flat" cmpd="sng" algn="ctr">
            <a:solidFill>
              <a:srgbClr val="8F8F8F"/>
            </a:solidFill>
            <a:round/>
          </a:ln>
          <a:effectLst/>
        </c:spPr>
        <c:txPr>
          <a:bodyPr rot="-60000000" vert="horz"/>
          <a:lstStyle/>
          <a:p>
            <a:pPr>
              <a:defRPr lang="en-US"/>
            </a:pPr>
            <a:endParaRPr lang="en-US"/>
          </a:p>
        </c:txPr>
        <c:crossAx val="80878592"/>
        <c:crosses val="autoZero"/>
        <c:auto val="1"/>
        <c:lblAlgn val="ctr"/>
        <c:lblOffset val="100"/>
      </c:catAx>
      <c:valAx>
        <c:axId val="80878592"/>
        <c:scaling>
          <c:orientation val="minMax"/>
        </c:scaling>
        <c:axPos val="l"/>
        <c:majorGridlines>
          <c:spPr>
            <a:ln w="9525" cap="flat" cmpd="sng" algn="ctr">
              <a:solidFill>
                <a:srgbClr val="8F8F8F"/>
              </a:solidFill>
              <a:prstDash val="dash"/>
              <a:round/>
            </a:ln>
            <a:effectLst/>
          </c:spPr>
        </c:majorGridlines>
        <c:title>
          <c:tx>
            <c:rich>
              <a:bodyPr rot="-5400000" vert="horz"/>
              <a:lstStyle/>
              <a:p>
                <a:pPr>
                  <a:defRPr lang="en-US"/>
                </a:pPr>
                <a:r>
                  <a:rPr lang="en-GB"/>
                  <a:t>£ billion (2023−24 prices)</a:t>
                </a:r>
              </a:p>
            </c:rich>
          </c:tx>
          <c:layout/>
          <c:spPr>
            <a:noFill/>
            <a:ln>
              <a:noFill/>
            </a:ln>
            <a:effectLst/>
          </c:spPr>
        </c:title>
        <c:numFmt formatCode="&quot;£&quot;#,##0" sourceLinked="0"/>
        <c:majorTickMark val="none"/>
        <c:tickLblPos val="nextTo"/>
        <c:spPr>
          <a:noFill/>
          <a:ln>
            <a:solidFill>
              <a:srgbClr val="8F8F8F"/>
            </a:solidFill>
          </a:ln>
          <a:effectLst/>
        </c:spPr>
        <c:txPr>
          <a:bodyPr rot="-60000000" vert="horz"/>
          <a:lstStyle/>
          <a:p>
            <a:pPr>
              <a:defRPr lang="en-US"/>
            </a:pPr>
            <a:endParaRPr lang="en-US"/>
          </a:p>
        </c:txPr>
        <c:crossAx val="80877056"/>
        <c:crosses val="autoZero"/>
        <c:crossBetween val="between"/>
      </c:valAx>
      <c:spPr>
        <a:noFill/>
        <a:ln>
          <a:noFill/>
        </a:ln>
        <a:effectLst/>
      </c:spPr>
    </c:plotArea>
    <c:plotVisOnly val="1"/>
    <c:dispBlanksAs val="gap"/>
  </c:chart>
  <c:spPr>
    <a:noFill/>
    <a:ln>
      <a:noFill/>
    </a:ln>
    <a:effectLst/>
  </c:spPr>
  <c:txPr>
    <a:bodyPr/>
    <a:lstStyle/>
    <a:p>
      <a:pPr>
        <a:defRPr sz="1400">
          <a:latin typeface="Noto Sans" pitchFamily="34" charset="0"/>
          <a:ea typeface="Noto Sans" pitchFamily="34" charset="0"/>
          <a:cs typeface="Noto Sans"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004862062651153"/>
          <c:y val="3.2377368511161839E-2"/>
          <c:w val="0.88139547512455174"/>
          <c:h val="0.71697536364049608"/>
        </c:manualLayout>
      </c:layout>
      <c:lineChart>
        <c:grouping val="standard"/>
        <c:ser>
          <c:idx val="0"/>
          <c:order val="0"/>
          <c:tx>
            <c:strRef>
              <c:f>Sheet1!$A$2</c:f>
              <c:strCache>
                <c:ptCount val="1"/>
                <c:pt idx="0">
                  <c:v>Conservative</c:v>
                </c:pt>
              </c:strCache>
            </c:strRef>
          </c:tx>
          <c:spPr>
            <a:ln w="31750">
              <a:solidFill>
                <a:srgbClr val="00B0F0"/>
              </a:solidFill>
            </a:ln>
          </c:spPr>
          <c:marker>
            <c:symbol val="none"/>
          </c:marker>
          <c:cat>
            <c:strRef>
              <c:f>Sheet1!$B$1:$F$1</c:f>
              <c:strCache>
                <c:ptCount val="5"/>
                <c:pt idx="0">
                  <c:v>2019–20</c:v>
                </c:pt>
                <c:pt idx="1">
                  <c:v>2020–21</c:v>
                </c:pt>
                <c:pt idx="2">
                  <c:v>2021–22</c:v>
                </c:pt>
                <c:pt idx="3">
                  <c:v>2022–23</c:v>
                </c:pt>
                <c:pt idx="4">
                  <c:v>2023–24</c:v>
                </c:pt>
              </c:strCache>
            </c:strRef>
          </c:cat>
          <c:val>
            <c:numRef>
              <c:f>Sheet1!$B$2:$F$2</c:f>
              <c:numCache>
                <c:formatCode>General</c:formatCode>
                <c:ptCount val="5"/>
                <c:pt idx="0">
                  <c:v>73.042649338114373</c:v>
                </c:pt>
                <c:pt idx="1">
                  <c:v>73.459203645227419</c:v>
                </c:pt>
                <c:pt idx="2">
                  <c:v>73.623168073142978</c:v>
                </c:pt>
                <c:pt idx="3">
                  <c:v>73.658482902760113</c:v>
                </c:pt>
                <c:pt idx="4">
                  <c:v>73.515680110520705</c:v>
                </c:pt>
              </c:numCache>
            </c:numRef>
          </c:val>
          <c:extLst xmlns:c16r2="http://schemas.microsoft.com/office/drawing/2015/06/chart">
            <c:ext xmlns:c16="http://schemas.microsoft.com/office/drawing/2014/chart" uri="{C3380CC4-5D6E-409C-BE32-E72D297353CC}">
              <c16:uniqueId val="{00000000-FEE5-484F-A33E-6622F7968C38}"/>
            </c:ext>
          </c:extLst>
        </c:ser>
        <c:ser>
          <c:idx val="1"/>
          <c:order val="1"/>
          <c:tx>
            <c:strRef>
              <c:f>Sheet1!$A$3</c:f>
              <c:strCache>
                <c:ptCount val="1"/>
                <c:pt idx="0">
                  <c:v>Labour</c:v>
                </c:pt>
              </c:strCache>
            </c:strRef>
          </c:tx>
          <c:spPr>
            <a:ln w="31750">
              <a:solidFill>
                <a:srgbClr val="FF0000"/>
              </a:solidFill>
            </a:ln>
          </c:spPr>
          <c:marker>
            <c:symbol val="none"/>
          </c:marker>
          <c:cat>
            <c:strRef>
              <c:f>Sheet1!$B$1:$F$1</c:f>
              <c:strCache>
                <c:ptCount val="5"/>
                <c:pt idx="0">
                  <c:v>2019–20</c:v>
                </c:pt>
                <c:pt idx="1">
                  <c:v>2020–21</c:v>
                </c:pt>
                <c:pt idx="2">
                  <c:v>2021–22</c:v>
                </c:pt>
                <c:pt idx="3">
                  <c:v>2022–23</c:v>
                </c:pt>
                <c:pt idx="4">
                  <c:v>2023–24</c:v>
                </c:pt>
              </c:strCache>
            </c:strRef>
          </c:cat>
          <c:val>
            <c:numRef>
              <c:f>Sheet1!$B$3:$F$3</c:f>
              <c:numCache>
                <c:formatCode>General</c:formatCode>
                <c:ptCount val="5"/>
                <c:pt idx="0">
                  <c:v>73.042649338114373</c:v>
                </c:pt>
                <c:pt idx="1">
                  <c:v>73.537842742138849</c:v>
                </c:pt>
                <c:pt idx="2">
                  <c:v>74.619259508947067</c:v>
                </c:pt>
                <c:pt idx="3">
                  <c:v>76.40365066751005</c:v>
                </c:pt>
                <c:pt idx="4">
                  <c:v>78.470051688264917</c:v>
                </c:pt>
              </c:numCache>
            </c:numRef>
          </c:val>
          <c:extLst xmlns:c16r2="http://schemas.microsoft.com/office/drawing/2015/06/chart">
            <c:ext xmlns:c16="http://schemas.microsoft.com/office/drawing/2014/chart" uri="{C3380CC4-5D6E-409C-BE32-E72D297353CC}">
              <c16:uniqueId val="{00000001-FEE5-484F-A33E-6622F7968C38}"/>
            </c:ext>
          </c:extLst>
        </c:ser>
        <c:ser>
          <c:idx val="2"/>
          <c:order val="2"/>
          <c:tx>
            <c:strRef>
              <c:f>Sheet1!$A$4</c:f>
              <c:strCache>
                <c:ptCount val="1"/>
                <c:pt idx="0">
                  <c:v>Liberal Democrat</c:v>
                </c:pt>
              </c:strCache>
            </c:strRef>
          </c:tx>
          <c:spPr>
            <a:ln w="31750">
              <a:solidFill>
                <a:srgbClr val="ED8D1C"/>
              </a:solidFill>
            </a:ln>
          </c:spPr>
          <c:marker>
            <c:symbol val="none"/>
          </c:marker>
          <c:cat>
            <c:strRef>
              <c:f>Sheet1!$B$1:$F$1</c:f>
              <c:strCache>
                <c:ptCount val="5"/>
                <c:pt idx="0">
                  <c:v>2019–20</c:v>
                </c:pt>
                <c:pt idx="1">
                  <c:v>2020–21</c:v>
                </c:pt>
                <c:pt idx="2">
                  <c:v>2021–22</c:v>
                </c:pt>
                <c:pt idx="3">
                  <c:v>2022–23</c:v>
                </c:pt>
                <c:pt idx="4">
                  <c:v>2023–24</c:v>
                </c:pt>
              </c:strCache>
            </c:strRef>
          </c:cat>
          <c:val>
            <c:numRef>
              <c:f>Sheet1!$B$4:$F$4</c:f>
              <c:numCache>
                <c:formatCode>General</c:formatCode>
                <c:ptCount val="5"/>
                <c:pt idx="0">
                  <c:v>73.042649338114373</c:v>
                </c:pt>
                <c:pt idx="1">
                  <c:v>71.608813930162398</c:v>
                </c:pt>
                <c:pt idx="2">
                  <c:v>70.202606113908317</c:v>
                </c:pt>
                <c:pt idx="3">
                  <c:v>69.571339699999484</c:v>
                </c:pt>
                <c:pt idx="4">
                  <c:v>69.095377627846418</c:v>
                </c:pt>
              </c:numCache>
            </c:numRef>
          </c:val>
          <c:extLst xmlns:c16r2="http://schemas.microsoft.com/office/drawing/2015/06/chart">
            <c:ext xmlns:c16="http://schemas.microsoft.com/office/drawing/2014/chart" uri="{C3380CC4-5D6E-409C-BE32-E72D297353CC}">
              <c16:uniqueId val="{00000002-FEE5-484F-A33E-6622F7968C38}"/>
            </c:ext>
          </c:extLst>
        </c:ser>
        <c:ser>
          <c:idx val="3"/>
          <c:order val="3"/>
          <c:tx>
            <c:strRef>
              <c:f>Sheet1!$A$5</c:f>
              <c:strCache>
                <c:ptCount val="1"/>
                <c:pt idx="0">
                  <c:v>Conservative "no deal"</c:v>
                </c:pt>
              </c:strCache>
            </c:strRef>
          </c:tx>
          <c:spPr>
            <a:ln w="31750">
              <a:solidFill>
                <a:srgbClr val="0070C0"/>
              </a:solidFill>
            </a:ln>
          </c:spPr>
          <c:marker>
            <c:symbol val="none"/>
          </c:marker>
          <c:cat>
            <c:strRef>
              <c:f>Sheet1!$B$1:$F$1</c:f>
              <c:strCache>
                <c:ptCount val="5"/>
                <c:pt idx="0">
                  <c:v>2019–20</c:v>
                </c:pt>
                <c:pt idx="1">
                  <c:v>2020–21</c:v>
                </c:pt>
                <c:pt idx="2">
                  <c:v>2021–22</c:v>
                </c:pt>
                <c:pt idx="3">
                  <c:v>2022–23</c:v>
                </c:pt>
                <c:pt idx="4">
                  <c:v>2023–24</c:v>
                </c:pt>
              </c:strCache>
            </c:strRef>
          </c:cat>
          <c:val>
            <c:numRef>
              <c:f>Sheet1!$B$5:$F$5</c:f>
              <c:numCache>
                <c:formatCode>General</c:formatCode>
                <c:ptCount val="5"/>
                <c:pt idx="0">
                  <c:v>73.042649338114373</c:v>
                </c:pt>
                <c:pt idx="1">
                  <c:v>73.809425587571155</c:v>
                </c:pt>
                <c:pt idx="2">
                  <c:v>77.294321031099798</c:v>
                </c:pt>
                <c:pt idx="3">
                  <c:v>79.379187359706137</c:v>
                </c:pt>
                <c:pt idx="4">
                  <c:v>80.207021033768228</c:v>
                </c:pt>
              </c:numCache>
            </c:numRef>
          </c:val>
          <c:extLst xmlns:c16r2="http://schemas.microsoft.com/office/drawing/2015/06/chart">
            <c:ext xmlns:c16="http://schemas.microsoft.com/office/drawing/2014/chart" uri="{C3380CC4-5D6E-409C-BE32-E72D297353CC}">
              <c16:uniqueId val="{00000003-FEE5-484F-A33E-6622F7968C38}"/>
            </c:ext>
          </c:extLst>
        </c:ser>
        <c:dLbls/>
        <c:marker val="1"/>
        <c:axId val="155400448"/>
        <c:axId val="155402240"/>
        <c:extLst xmlns:c16r2="http://schemas.microsoft.com/office/drawing/2015/06/chart"/>
      </c:lineChart>
      <c:catAx>
        <c:axId val="155400448"/>
        <c:scaling>
          <c:orientation val="minMax"/>
        </c:scaling>
        <c:axPos val="b"/>
        <c:numFmt formatCode="General" sourceLinked="0"/>
        <c:tickLblPos val="low"/>
        <c:spPr>
          <a:ln w="3175">
            <a:solidFill>
              <a:sysClr val="windowText" lastClr="000000"/>
            </a:solidFill>
          </a:ln>
        </c:spPr>
        <c:txPr>
          <a:bodyPr rot="-5400000" vert="horz"/>
          <a:lstStyle/>
          <a:p>
            <a:pPr>
              <a:defRPr lang="en-US" sz="1500"/>
            </a:pPr>
            <a:endParaRPr lang="en-US"/>
          </a:p>
        </c:txPr>
        <c:crossAx val="155402240"/>
        <c:crosses val="autoZero"/>
        <c:auto val="1"/>
        <c:lblAlgn val="ctr"/>
        <c:lblOffset val="100"/>
        <c:tickLblSkip val="1"/>
      </c:catAx>
      <c:valAx>
        <c:axId val="155402240"/>
        <c:scaling>
          <c:orientation val="minMax"/>
          <c:max val="85"/>
          <c:min val="65"/>
        </c:scaling>
        <c:axPos val="l"/>
        <c:majorGridlines>
          <c:spPr>
            <a:ln w="3175">
              <a:solidFill>
                <a:schemeClr val="tx1"/>
              </a:solidFill>
              <a:prstDash val="dash"/>
            </a:ln>
          </c:spPr>
        </c:majorGridlines>
        <c:title>
          <c:tx>
            <c:rich>
              <a:bodyPr rot="-5400000" vert="horz"/>
              <a:lstStyle/>
              <a:p>
                <a:pPr>
                  <a:defRPr lang="en-US" sz="1500" b="1"/>
                </a:pPr>
                <a:r>
                  <a:rPr lang="en-GB" sz="1500" b="1" dirty="0"/>
                  <a:t>Per cent of </a:t>
                </a:r>
                <a:r>
                  <a:rPr lang="en-GB" sz="1500" b="1" dirty="0" smtClean="0"/>
                  <a:t>national </a:t>
                </a:r>
                <a:r>
                  <a:rPr lang="en-GB" sz="1500" b="1" dirty="0"/>
                  <a:t>income</a:t>
                </a:r>
              </a:p>
            </c:rich>
          </c:tx>
          <c:layout>
            <c:manualLayout>
              <c:xMode val="edge"/>
              <c:yMode val="edge"/>
              <c:x val="0"/>
              <c:y val="7.3874138286461E-2"/>
            </c:manualLayout>
          </c:layout>
        </c:title>
        <c:numFmt formatCode="#,##0" sourceLinked="0"/>
        <c:tickLblPos val="nextTo"/>
        <c:spPr>
          <a:ln w="3175">
            <a:solidFill>
              <a:sysClr val="windowText" lastClr="000000"/>
            </a:solidFill>
          </a:ln>
        </c:spPr>
        <c:txPr>
          <a:bodyPr/>
          <a:lstStyle/>
          <a:p>
            <a:pPr>
              <a:defRPr lang="en-US" sz="1500"/>
            </a:pPr>
            <a:endParaRPr lang="en-US"/>
          </a:p>
        </c:txPr>
        <c:crossAx val="155400448"/>
        <c:crosses val="autoZero"/>
        <c:crossBetween val="midCat"/>
        <c:majorUnit val="5"/>
        <c:minorUnit val="2.5"/>
      </c:valAx>
      <c:spPr>
        <a:noFill/>
        <a:ln w="25400">
          <a:noFill/>
        </a:ln>
      </c:spPr>
    </c:plotArea>
    <c:plotVisOnly val="1"/>
    <c:dispBlanksAs val="gap"/>
  </c:chart>
  <c:spPr>
    <a:noFill/>
    <a:ln>
      <a:noFill/>
    </a:ln>
  </c:spPr>
  <c:txPr>
    <a:bodyPr/>
    <a:lstStyle/>
    <a:p>
      <a:pPr>
        <a:defRPr sz="900" b="0">
          <a:latin typeface="+mj-lt"/>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1"/>
          <c:order val="2"/>
          <c:spPr>
            <a:solidFill>
              <a:schemeClr val="bg1">
                <a:lumMod val="85000"/>
              </a:schemeClr>
            </a:solidFill>
          </c:spPr>
          <c:cat>
            <c:strRef>
              <c:f>Sheet1!$A$43:$A$89</c:f>
              <c:strCache>
                <c:ptCount val="47"/>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c:v>
                </c:pt>
                <c:pt idx="12">
                  <c:v>2031–32</c:v>
                </c:pt>
                <c:pt idx="13">
                  <c:v>2032–33</c:v>
                </c:pt>
                <c:pt idx="14">
                  <c:v>2033–34</c:v>
                </c:pt>
                <c:pt idx="15">
                  <c:v>2034–35</c:v>
                </c:pt>
                <c:pt idx="16">
                  <c:v>2035–36</c:v>
                </c:pt>
                <c:pt idx="17">
                  <c:v>2036–37</c:v>
                </c:pt>
                <c:pt idx="18">
                  <c:v>2037–38</c:v>
                </c:pt>
                <c:pt idx="19">
                  <c:v>2038–39</c:v>
                </c:pt>
                <c:pt idx="20">
                  <c:v>2039–40</c:v>
                </c:pt>
                <c:pt idx="21">
                  <c:v>2040–41</c:v>
                </c:pt>
                <c:pt idx="22">
                  <c:v>2041–42</c:v>
                </c:pt>
                <c:pt idx="23">
                  <c:v>2042–43</c:v>
                </c:pt>
                <c:pt idx="24">
                  <c:v>2043–44</c:v>
                </c:pt>
                <c:pt idx="25">
                  <c:v>2044–45</c:v>
                </c:pt>
                <c:pt idx="26">
                  <c:v>2045–46</c:v>
                </c:pt>
                <c:pt idx="27">
                  <c:v>2046–47</c:v>
                </c:pt>
                <c:pt idx="28">
                  <c:v>2047–48</c:v>
                </c:pt>
                <c:pt idx="29">
                  <c:v>2048–49</c:v>
                </c:pt>
                <c:pt idx="30">
                  <c:v>2049–50</c:v>
                </c:pt>
                <c:pt idx="31">
                  <c:v>2050–51</c:v>
                </c:pt>
                <c:pt idx="32">
                  <c:v>2051–52</c:v>
                </c:pt>
                <c:pt idx="33">
                  <c:v>2052–53</c:v>
                </c:pt>
                <c:pt idx="34">
                  <c:v>2053–54</c:v>
                </c:pt>
                <c:pt idx="35">
                  <c:v>2054–55</c:v>
                </c:pt>
                <c:pt idx="36">
                  <c:v>2055–56</c:v>
                </c:pt>
                <c:pt idx="37">
                  <c:v>2056–57</c:v>
                </c:pt>
                <c:pt idx="38">
                  <c:v>2057–58</c:v>
                </c:pt>
                <c:pt idx="39">
                  <c:v>2058–59</c:v>
                </c:pt>
                <c:pt idx="40">
                  <c:v>2059–60</c:v>
                </c:pt>
                <c:pt idx="41">
                  <c:v>2060–61</c:v>
                </c:pt>
                <c:pt idx="42">
                  <c:v>2061–62</c:v>
                </c:pt>
                <c:pt idx="43">
                  <c:v>2062–63</c:v>
                </c:pt>
                <c:pt idx="44">
                  <c:v>2063–64</c:v>
                </c:pt>
                <c:pt idx="45">
                  <c:v>2064–65</c:v>
                </c:pt>
                <c:pt idx="46">
                  <c:v>2065–66</c:v>
                </c:pt>
              </c:strCache>
            </c:strRef>
          </c:cat>
          <c:val>
            <c:numRef>
              <c:f>Sheet1!$H$43:$H$89</c:f>
              <c:numCache>
                <c:formatCode>General</c:formatCode>
                <c:ptCount val="47"/>
                <c:pt idx="0">
                  <c:v>100</c:v>
                </c:pt>
                <c:pt idx="1">
                  <c:v>100</c:v>
                </c:pt>
                <c:pt idx="7">
                  <c:v>100</c:v>
                </c:pt>
                <c:pt idx="8">
                  <c:v>100</c:v>
                </c:pt>
                <c:pt idx="18">
                  <c:v>100</c:v>
                </c:pt>
                <c:pt idx="19">
                  <c:v>100</c:v>
                </c:pt>
                <c:pt idx="33">
                  <c:v>100</c:v>
                </c:pt>
                <c:pt idx="34">
                  <c:v>100</c:v>
                </c:pt>
              </c:numCache>
            </c:numRef>
          </c:val>
          <c:extLst xmlns:c16r2="http://schemas.microsoft.com/office/drawing/2015/06/chart">
            <c:ext xmlns:c16="http://schemas.microsoft.com/office/drawing/2014/chart" uri="{C3380CC4-5D6E-409C-BE32-E72D297353CC}">
              <c16:uniqueId val="{00000000-9852-427A-804C-5676B87A90AB}"/>
            </c:ext>
          </c:extLst>
        </c:ser>
        <c:dLbls/>
        <c:gapWidth val="0"/>
        <c:axId val="155940352"/>
        <c:axId val="155941888"/>
      </c:barChart>
      <c:lineChart>
        <c:grouping val="standard"/>
        <c:ser>
          <c:idx val="5"/>
          <c:order val="0"/>
          <c:spPr>
            <a:ln>
              <a:solidFill>
                <a:schemeClr val="accent6">
                  <a:lumMod val="50000"/>
                </a:schemeClr>
              </a:solidFill>
            </a:ln>
          </c:spPr>
          <c:marker>
            <c:symbol val="none"/>
          </c:marker>
          <c:cat>
            <c:strRef>
              <c:f>Sheet1!$A$43:$A$89</c:f>
              <c:strCache>
                <c:ptCount val="47"/>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c:v>
                </c:pt>
                <c:pt idx="12">
                  <c:v>2031–32</c:v>
                </c:pt>
                <c:pt idx="13">
                  <c:v>2032–33</c:v>
                </c:pt>
                <c:pt idx="14">
                  <c:v>2033–34</c:v>
                </c:pt>
                <c:pt idx="15">
                  <c:v>2034–35</c:v>
                </c:pt>
                <c:pt idx="16">
                  <c:v>2035–36</c:v>
                </c:pt>
                <c:pt idx="17">
                  <c:v>2036–37</c:v>
                </c:pt>
                <c:pt idx="18">
                  <c:v>2037–38</c:v>
                </c:pt>
                <c:pt idx="19">
                  <c:v>2038–39</c:v>
                </c:pt>
                <c:pt idx="20">
                  <c:v>2039–40</c:v>
                </c:pt>
                <c:pt idx="21">
                  <c:v>2040–41</c:v>
                </c:pt>
                <c:pt idx="22">
                  <c:v>2041–42</c:v>
                </c:pt>
                <c:pt idx="23">
                  <c:v>2042–43</c:v>
                </c:pt>
                <c:pt idx="24">
                  <c:v>2043–44</c:v>
                </c:pt>
                <c:pt idx="25">
                  <c:v>2044–45</c:v>
                </c:pt>
                <c:pt idx="26">
                  <c:v>2045–46</c:v>
                </c:pt>
                <c:pt idx="27">
                  <c:v>2046–47</c:v>
                </c:pt>
                <c:pt idx="28">
                  <c:v>2047–48</c:v>
                </c:pt>
                <c:pt idx="29">
                  <c:v>2048–49</c:v>
                </c:pt>
                <c:pt idx="30">
                  <c:v>2049–50</c:v>
                </c:pt>
                <c:pt idx="31">
                  <c:v>2050–51</c:v>
                </c:pt>
                <c:pt idx="32">
                  <c:v>2051–52</c:v>
                </c:pt>
                <c:pt idx="33">
                  <c:v>2052–53</c:v>
                </c:pt>
                <c:pt idx="34">
                  <c:v>2053–54</c:v>
                </c:pt>
                <c:pt idx="35">
                  <c:v>2054–55</c:v>
                </c:pt>
                <c:pt idx="36">
                  <c:v>2055–56</c:v>
                </c:pt>
                <c:pt idx="37">
                  <c:v>2056–57</c:v>
                </c:pt>
                <c:pt idx="38">
                  <c:v>2057–58</c:v>
                </c:pt>
                <c:pt idx="39">
                  <c:v>2058–59</c:v>
                </c:pt>
                <c:pt idx="40">
                  <c:v>2059–60</c:v>
                </c:pt>
                <c:pt idx="41">
                  <c:v>2060–61</c:v>
                </c:pt>
                <c:pt idx="42">
                  <c:v>2061–62</c:v>
                </c:pt>
                <c:pt idx="43">
                  <c:v>2062–63</c:v>
                </c:pt>
                <c:pt idx="44">
                  <c:v>2063–64</c:v>
                </c:pt>
                <c:pt idx="45">
                  <c:v>2064–65</c:v>
                </c:pt>
                <c:pt idx="46">
                  <c:v>2065–66</c:v>
                </c:pt>
              </c:strCache>
            </c:strRef>
          </c:cat>
          <c:val>
            <c:numRef>
              <c:f>Sheet1!$B$43:$B$89</c:f>
              <c:numCache>
                <c:formatCode>0.0</c:formatCode>
                <c:ptCount val="47"/>
                <c:pt idx="0">
                  <c:v>5.0056346452392102</c:v>
                </c:pt>
                <c:pt idx="1">
                  <c:v>4.93678398550946</c:v>
                </c:pt>
                <c:pt idx="2">
                  <c:v>4.9766752097121474</c:v>
                </c:pt>
                <c:pt idx="3">
                  <c:v>5.0390778041779614</c:v>
                </c:pt>
                <c:pt idx="4">
                  <c:v>5.0511800730536631</c:v>
                </c:pt>
                <c:pt idx="5">
                  <c:v>5.1160976689390329</c:v>
                </c:pt>
                <c:pt idx="6">
                  <c:v>5.1741711602874307</c:v>
                </c:pt>
                <c:pt idx="7">
                  <c:v>5.1466198924856066</c:v>
                </c:pt>
                <c:pt idx="8">
                  <c:v>5.0316050746292671</c:v>
                </c:pt>
                <c:pt idx="9">
                  <c:v>5.0923770463786484</c:v>
                </c:pt>
                <c:pt idx="10">
                  <c:v>5.1845390316482076</c:v>
                </c:pt>
                <c:pt idx="11">
                  <c:v>5.286115096468623</c:v>
                </c:pt>
                <c:pt idx="12">
                  <c:v>5.3967290007123694</c:v>
                </c:pt>
                <c:pt idx="13">
                  <c:v>5.5106796888009404</c:v>
                </c:pt>
                <c:pt idx="14">
                  <c:v>5.6211670171164512</c:v>
                </c:pt>
                <c:pt idx="15">
                  <c:v>5.7242845642666778</c:v>
                </c:pt>
                <c:pt idx="16">
                  <c:v>5.8190450064988664</c:v>
                </c:pt>
                <c:pt idx="17">
                  <c:v>5.9083060907609672</c:v>
                </c:pt>
                <c:pt idx="18">
                  <c:v>5.9493353251220205</c:v>
                </c:pt>
                <c:pt idx="19">
                  <c:v>5.9393156974926802</c:v>
                </c:pt>
                <c:pt idx="20">
                  <c:v>5.9725167967403392</c:v>
                </c:pt>
                <c:pt idx="21">
                  <c:v>6.0310939286952694</c:v>
                </c:pt>
                <c:pt idx="22">
                  <c:v>6.0705461824221443</c:v>
                </c:pt>
                <c:pt idx="23">
                  <c:v>6.1057405390727091</c:v>
                </c:pt>
                <c:pt idx="24">
                  <c:v>6.1329112790066214</c:v>
                </c:pt>
                <c:pt idx="25">
                  <c:v>6.1487357686736175</c:v>
                </c:pt>
                <c:pt idx="26">
                  <c:v>6.1666881156845532</c:v>
                </c:pt>
                <c:pt idx="27">
                  <c:v>6.2045901564724213</c:v>
                </c:pt>
                <c:pt idx="28">
                  <c:v>6.2552724408730729</c:v>
                </c:pt>
                <c:pt idx="29">
                  <c:v>6.3346736733860354</c:v>
                </c:pt>
                <c:pt idx="30">
                  <c:v>6.4087525336989923</c:v>
                </c:pt>
                <c:pt idx="31">
                  <c:v>6.4729366296459139</c:v>
                </c:pt>
                <c:pt idx="32">
                  <c:v>6.5340610894693283</c:v>
                </c:pt>
                <c:pt idx="33">
                  <c:v>6.5176883152991039</c:v>
                </c:pt>
                <c:pt idx="34">
                  <c:v>6.4123544157735965</c:v>
                </c:pt>
                <c:pt idx="35">
                  <c:v>6.3898673509476422</c:v>
                </c:pt>
                <c:pt idx="36">
                  <c:v>6.4496591944210575</c:v>
                </c:pt>
                <c:pt idx="37">
                  <c:v>6.5192880461484846</c:v>
                </c:pt>
                <c:pt idx="38">
                  <c:v>6.5867421607264367</c:v>
                </c:pt>
                <c:pt idx="39">
                  <c:v>6.6503185624818828</c:v>
                </c:pt>
                <c:pt idx="40">
                  <c:v>6.7250175344229008</c:v>
                </c:pt>
                <c:pt idx="41">
                  <c:v>6.7948506471865526</c:v>
                </c:pt>
                <c:pt idx="42">
                  <c:v>6.8560516199221935</c:v>
                </c:pt>
                <c:pt idx="43">
                  <c:v>6.9141893295586447</c:v>
                </c:pt>
                <c:pt idx="44">
                  <c:v>6.9631684743847959</c:v>
                </c:pt>
                <c:pt idx="45">
                  <c:v>7.0051723091592386</c:v>
                </c:pt>
                <c:pt idx="46">
                  <c:v>7.040691732102073</c:v>
                </c:pt>
              </c:numCache>
            </c:numRef>
          </c:val>
          <c:extLst xmlns:c16r2="http://schemas.microsoft.com/office/drawing/2015/06/chart">
            <c:ext xmlns:c16="http://schemas.microsoft.com/office/drawing/2014/chart" uri="{C3380CC4-5D6E-409C-BE32-E72D297353CC}">
              <c16:uniqueId val="{00000001-9852-427A-804C-5676B87A90AB}"/>
            </c:ext>
          </c:extLst>
        </c:ser>
        <c:ser>
          <c:idx val="7"/>
          <c:order val="1"/>
          <c:spPr>
            <a:ln>
              <a:solidFill>
                <a:srgbClr val="C00000"/>
              </a:solidFill>
            </a:ln>
          </c:spPr>
          <c:marker>
            <c:symbol val="none"/>
          </c:marker>
          <c:cat>
            <c:strRef>
              <c:f>Sheet1!$A$43:$A$89</c:f>
              <c:strCache>
                <c:ptCount val="47"/>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c:v>
                </c:pt>
                <c:pt idx="12">
                  <c:v>2031–32</c:v>
                </c:pt>
                <c:pt idx="13">
                  <c:v>2032–33</c:v>
                </c:pt>
                <c:pt idx="14">
                  <c:v>2033–34</c:v>
                </c:pt>
                <c:pt idx="15">
                  <c:v>2034–35</c:v>
                </c:pt>
                <c:pt idx="16">
                  <c:v>2035–36</c:v>
                </c:pt>
                <c:pt idx="17">
                  <c:v>2036–37</c:v>
                </c:pt>
                <c:pt idx="18">
                  <c:v>2037–38</c:v>
                </c:pt>
                <c:pt idx="19">
                  <c:v>2038–39</c:v>
                </c:pt>
                <c:pt idx="20">
                  <c:v>2039–40</c:v>
                </c:pt>
                <c:pt idx="21">
                  <c:v>2040–41</c:v>
                </c:pt>
                <c:pt idx="22">
                  <c:v>2041–42</c:v>
                </c:pt>
                <c:pt idx="23">
                  <c:v>2042–43</c:v>
                </c:pt>
                <c:pt idx="24">
                  <c:v>2043–44</c:v>
                </c:pt>
                <c:pt idx="25">
                  <c:v>2044–45</c:v>
                </c:pt>
                <c:pt idx="26">
                  <c:v>2045–46</c:v>
                </c:pt>
                <c:pt idx="27">
                  <c:v>2046–47</c:v>
                </c:pt>
                <c:pt idx="28">
                  <c:v>2047–48</c:v>
                </c:pt>
                <c:pt idx="29">
                  <c:v>2048–49</c:v>
                </c:pt>
                <c:pt idx="30">
                  <c:v>2049–50</c:v>
                </c:pt>
                <c:pt idx="31">
                  <c:v>2050–51</c:v>
                </c:pt>
                <c:pt idx="32">
                  <c:v>2051–52</c:v>
                </c:pt>
                <c:pt idx="33">
                  <c:v>2052–53</c:v>
                </c:pt>
                <c:pt idx="34">
                  <c:v>2053–54</c:v>
                </c:pt>
                <c:pt idx="35">
                  <c:v>2054–55</c:v>
                </c:pt>
                <c:pt idx="36">
                  <c:v>2055–56</c:v>
                </c:pt>
                <c:pt idx="37">
                  <c:v>2056–57</c:v>
                </c:pt>
                <c:pt idx="38">
                  <c:v>2057–58</c:v>
                </c:pt>
                <c:pt idx="39">
                  <c:v>2058–59</c:v>
                </c:pt>
                <c:pt idx="40">
                  <c:v>2059–60</c:v>
                </c:pt>
                <c:pt idx="41">
                  <c:v>2060–61</c:v>
                </c:pt>
                <c:pt idx="42">
                  <c:v>2061–62</c:v>
                </c:pt>
                <c:pt idx="43">
                  <c:v>2062–63</c:v>
                </c:pt>
                <c:pt idx="44">
                  <c:v>2063–64</c:v>
                </c:pt>
                <c:pt idx="45">
                  <c:v>2064–65</c:v>
                </c:pt>
                <c:pt idx="46">
                  <c:v>2065–66</c:v>
                </c:pt>
              </c:strCache>
            </c:strRef>
          </c:cat>
          <c:val>
            <c:numRef>
              <c:f>Sheet1!$E$43:$E$89</c:f>
              <c:numCache>
                <c:formatCode>General</c:formatCode>
                <c:ptCount val="47"/>
                <c:pt idx="6">
                  <c:v>5.1741711602874307</c:v>
                </c:pt>
                <c:pt idx="7">
                  <c:v>5.1937089091955926</c:v>
                </c:pt>
                <c:pt idx="8">
                  <c:v>5.2366651036516085</c:v>
                </c:pt>
                <c:pt idx="9">
                  <c:v>5.4227337679301977</c:v>
                </c:pt>
                <c:pt idx="10">
                  <c:v>5.5203019462260192</c:v>
                </c:pt>
                <c:pt idx="11">
                  <c:v>5.6275910037829266</c:v>
                </c:pt>
                <c:pt idx="12">
                  <c:v>5.7406533602503922</c:v>
                </c:pt>
                <c:pt idx="13">
                  <c:v>5.8514571896847212</c:v>
                </c:pt>
                <c:pt idx="14">
                  <c:v>5.9619902111747178</c:v>
                </c:pt>
                <c:pt idx="15">
                  <c:v>6.0602324229591673</c:v>
                </c:pt>
                <c:pt idx="16">
                  <c:v>6.1545247598826762</c:v>
                </c:pt>
                <c:pt idx="17">
                  <c:v>6.2354906152029113</c:v>
                </c:pt>
                <c:pt idx="18">
                  <c:v>6.3344239579395323</c:v>
                </c:pt>
                <c:pt idx="19">
                  <c:v>6.4865185307917708</c:v>
                </c:pt>
                <c:pt idx="20">
                  <c:v>6.6211662861444109</c:v>
                </c:pt>
                <c:pt idx="21">
                  <c:v>6.6517447434501555</c:v>
                </c:pt>
                <c:pt idx="22">
                  <c:v>6.6713347559867504</c:v>
                </c:pt>
                <c:pt idx="23">
                  <c:v>6.6956245632256435</c:v>
                </c:pt>
                <c:pt idx="24">
                  <c:v>6.7118737440077156</c:v>
                </c:pt>
                <c:pt idx="25">
                  <c:v>6.7262365168245619</c:v>
                </c:pt>
                <c:pt idx="26">
                  <c:v>6.7694242455373512</c:v>
                </c:pt>
                <c:pt idx="27">
                  <c:v>6.8427805076239601</c:v>
                </c:pt>
                <c:pt idx="28">
                  <c:v>6.9079177888783896</c:v>
                </c:pt>
                <c:pt idx="29">
                  <c:v>6.9883926564461758</c:v>
                </c:pt>
                <c:pt idx="30">
                  <c:v>7.0637617035126983</c:v>
                </c:pt>
                <c:pt idx="31">
                  <c:v>7.1289637258500083</c:v>
                </c:pt>
                <c:pt idx="32">
                  <c:v>7.1985174099416964</c:v>
                </c:pt>
                <c:pt idx="33">
                  <c:v>7.2403896509707177</c:v>
                </c:pt>
                <c:pt idx="34">
                  <c:v>7.3030487893370939</c:v>
                </c:pt>
                <c:pt idx="35">
                  <c:v>7.4142909011871669</c:v>
                </c:pt>
                <c:pt idx="36">
                  <c:v>7.4828085779987958</c:v>
                </c:pt>
                <c:pt idx="37">
                  <c:v>7.5688497629306477</c:v>
                </c:pt>
                <c:pt idx="38">
                  <c:v>7.6495986887846712</c:v>
                </c:pt>
                <c:pt idx="39">
                  <c:v>7.7220228789875121</c:v>
                </c:pt>
                <c:pt idx="40">
                  <c:v>7.7935357227534787</c:v>
                </c:pt>
                <c:pt idx="41">
                  <c:v>7.8502183755528767</c:v>
                </c:pt>
                <c:pt idx="42">
                  <c:v>7.8943186533410863</c:v>
                </c:pt>
                <c:pt idx="43">
                  <c:v>7.9458478238767771</c:v>
                </c:pt>
                <c:pt idx="44">
                  <c:v>7.9878090424991264</c:v>
                </c:pt>
                <c:pt idx="45">
                  <c:v>8.0232977382262494</c:v>
                </c:pt>
                <c:pt idx="46">
                  <c:v>8.046239678537793</c:v>
                </c:pt>
              </c:numCache>
            </c:numRef>
          </c:val>
          <c:extLst xmlns:c16r2="http://schemas.microsoft.com/office/drawing/2015/06/chart">
            <c:ext xmlns:c16="http://schemas.microsoft.com/office/drawing/2014/chart" uri="{C3380CC4-5D6E-409C-BE32-E72D297353CC}">
              <c16:uniqueId val="{00000002-9852-427A-804C-5676B87A90AB}"/>
            </c:ext>
          </c:extLst>
        </c:ser>
        <c:dLbls/>
        <c:marker val="1"/>
        <c:axId val="155940352"/>
        <c:axId val="155941888"/>
      </c:lineChart>
      <c:catAx>
        <c:axId val="155940352"/>
        <c:scaling>
          <c:orientation val="minMax"/>
        </c:scaling>
        <c:axPos val="b"/>
        <c:numFmt formatCode="General" sourceLinked="0"/>
        <c:tickLblPos val="nextTo"/>
        <c:txPr>
          <a:bodyPr/>
          <a:lstStyle/>
          <a:p>
            <a:pPr>
              <a:defRPr lang="en-US"/>
            </a:pPr>
            <a:endParaRPr lang="en-US"/>
          </a:p>
        </c:txPr>
        <c:crossAx val="155941888"/>
        <c:crosses val="autoZero"/>
        <c:auto val="1"/>
        <c:lblAlgn val="ctr"/>
        <c:lblOffset val="100"/>
      </c:catAx>
      <c:valAx>
        <c:axId val="155941888"/>
        <c:scaling>
          <c:orientation val="minMax"/>
          <c:max val="9"/>
          <c:min val="2"/>
        </c:scaling>
        <c:axPos val="l"/>
        <c:majorGridlines/>
        <c:title>
          <c:tx>
            <c:rich>
              <a:bodyPr rot="-5400000" vert="horz"/>
              <a:lstStyle/>
              <a:p>
                <a:pPr>
                  <a:defRPr lang="en-US"/>
                </a:pPr>
                <a:r>
                  <a:rPr lang="en-GB" dirty="0" smtClean="0"/>
                  <a:t>Per cent </a:t>
                </a:r>
                <a:r>
                  <a:rPr lang="en-GB" dirty="0"/>
                  <a:t>of national income</a:t>
                </a:r>
              </a:p>
            </c:rich>
          </c:tx>
        </c:title>
        <c:numFmt formatCode="General" sourceLinked="1"/>
        <c:tickLblPos val="nextTo"/>
        <c:txPr>
          <a:bodyPr/>
          <a:lstStyle/>
          <a:p>
            <a:pPr>
              <a:defRPr lang="en-US"/>
            </a:pPr>
            <a:endParaRPr lang="en-US"/>
          </a:p>
        </c:txPr>
        <c:crossAx val="155940352"/>
        <c:crosses val="autoZero"/>
        <c:crossBetween val="midCat"/>
      </c:valAx>
    </c:plotArea>
    <c:plotVisOnly val="1"/>
    <c:dispBlanksAs val="gap"/>
  </c:chart>
  <c:txPr>
    <a:bodyPr/>
    <a:lstStyle/>
    <a:p>
      <a:pPr>
        <a:defRPr sz="15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stacked"/>
        <c:ser>
          <c:idx val="2"/>
          <c:order val="0"/>
          <c:tx>
            <c:strRef>
              <c:f>Sheet1!$D$1</c:f>
              <c:strCache>
                <c:ptCount val="1"/>
                <c:pt idx="0">
                  <c:v>March 2019 planned increase</c:v>
                </c:pt>
              </c:strCache>
            </c:strRef>
          </c:tx>
          <c:spPr>
            <a:solidFill>
              <a:schemeClr val="bg1">
                <a:lumMod val="50000"/>
              </a:schemeClr>
            </a:solidFill>
            <a:ln>
              <a:noFill/>
            </a:ln>
            <a:effectLst/>
          </c:spPr>
          <c:dLbls>
            <c:dLbl>
              <c:idx val="0"/>
              <c:layout/>
              <c:tx>
                <c:rich>
                  <a:bodyPr/>
                  <a:lstStyle/>
                  <a:p>
                    <a:r>
                      <a:rPr lang="en-US" smtClean="0"/>
                      <a:t>£18bn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4FC2-4E48-A7DB-3E048F197792}"/>
                </c:ext>
              </c:extLst>
            </c:dLbl>
            <c:dLbl>
              <c:idx val="1"/>
              <c:layout/>
              <c:tx>
                <c:rich>
                  <a:bodyPr/>
                  <a:lstStyle/>
                  <a:p>
                    <a:r>
                      <a:rPr lang="en-US" smtClean="0"/>
                      <a:t>£18bn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FC2-4E48-A7DB-3E048F197792}"/>
                </c:ext>
              </c:extLst>
            </c:dLbl>
            <c:dLbl>
              <c:idx val="2"/>
              <c:layout/>
              <c:tx>
                <c:rich>
                  <a:bodyPr/>
                  <a:lstStyle/>
                  <a:p>
                    <a:r>
                      <a:rPr lang="en-US" smtClean="0"/>
                      <a:t>£18bn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4FC2-4E48-A7DB-3E048F197792}"/>
                </c:ext>
              </c:extLst>
            </c:dLbl>
            <c:spPr>
              <a:noFill/>
              <a:ln>
                <a:noFill/>
              </a:ln>
              <a:effectLst/>
            </c:spPr>
            <c:txPr>
              <a:bodyPr rot="0" vert="horz"/>
              <a:lstStyle/>
              <a:p>
                <a:pPr>
                  <a:defRPr lang="en-US" b="1"/>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Labour</c:v>
                </c:pt>
                <c:pt idx="1">
                  <c:v>Liberal Democrats</c:v>
                </c:pt>
                <c:pt idx="2">
                  <c:v>Conservatives</c:v>
                </c:pt>
              </c:strCache>
            </c:strRef>
          </c:cat>
          <c:val>
            <c:numRef>
              <c:f>Sheet1!$D$2:$D$4</c:f>
              <c:numCache>
                <c:formatCode>0.0</c:formatCode>
                <c:ptCount val="3"/>
                <c:pt idx="0">
                  <c:v>17.647495526358131</c:v>
                </c:pt>
                <c:pt idx="1">
                  <c:v>17.647495526358131</c:v>
                </c:pt>
                <c:pt idx="2">
                  <c:v>17.647495526358131</c:v>
                </c:pt>
              </c:numCache>
            </c:numRef>
          </c:val>
          <c:extLst xmlns:c16r2="http://schemas.microsoft.com/office/drawing/2015/06/chart">
            <c:ext xmlns:c16="http://schemas.microsoft.com/office/drawing/2014/chart" uri="{C3380CC4-5D6E-409C-BE32-E72D297353CC}">
              <c16:uniqueId val="{00000000-F110-4823-BB98-89CDF3E8D405}"/>
            </c:ext>
          </c:extLst>
        </c:ser>
        <c:ser>
          <c:idx val="0"/>
          <c:order val="1"/>
          <c:tx>
            <c:strRef>
              <c:f>Sheet1!$C$1</c:f>
              <c:strCache>
                <c:ptCount val="1"/>
                <c:pt idx="0">
                  <c:v>SR 2019 addition</c:v>
                </c:pt>
              </c:strCache>
            </c:strRef>
          </c:tx>
          <c:spPr>
            <a:solidFill>
              <a:schemeClr val="bg1">
                <a:lumMod val="75000"/>
              </a:schemeClr>
            </a:solidFill>
            <a:ln>
              <a:noFill/>
            </a:ln>
            <a:effectLst/>
          </c:spPr>
          <c:dLbls>
            <c:dLbl>
              <c:idx val="0"/>
              <c:layout/>
              <c:tx>
                <c:rich>
                  <a:bodyPr/>
                  <a:lstStyle/>
                  <a:p>
                    <a:r>
                      <a:rPr lang="en-US" smtClean="0"/>
                      <a:t>£16bn</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4FC2-4E48-A7DB-3E048F197792}"/>
                </c:ext>
              </c:extLst>
            </c:dLbl>
            <c:dLbl>
              <c:idx val="1"/>
              <c:layout/>
              <c:tx>
                <c:rich>
                  <a:bodyPr/>
                  <a:lstStyle/>
                  <a:p>
                    <a:r>
                      <a:rPr lang="en-US" smtClean="0"/>
                      <a:t>£16bn</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4FC2-4E48-A7DB-3E048F197792}"/>
                </c:ext>
              </c:extLst>
            </c:dLbl>
            <c:dLbl>
              <c:idx val="2"/>
              <c:layout/>
              <c:tx>
                <c:rich>
                  <a:bodyPr/>
                  <a:lstStyle/>
                  <a:p>
                    <a:r>
                      <a:rPr lang="en-US" smtClean="0"/>
                      <a:t>£16bn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4FC2-4E48-A7DB-3E048F197792}"/>
                </c:ext>
              </c:extLst>
            </c:dLbl>
            <c:spPr>
              <a:noFill/>
              <a:ln>
                <a:noFill/>
              </a:ln>
              <a:effectLst/>
            </c:spPr>
            <c:txPr>
              <a:bodyPr rot="0" vert="horz"/>
              <a:lstStyle/>
              <a:p>
                <a:pPr>
                  <a:defRPr lang="en-US" b="1"/>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Labour</c:v>
                </c:pt>
                <c:pt idx="1">
                  <c:v>Liberal Democrats</c:v>
                </c:pt>
                <c:pt idx="2">
                  <c:v>Conservatives</c:v>
                </c:pt>
              </c:strCache>
            </c:strRef>
          </c:cat>
          <c:val>
            <c:numRef>
              <c:f>Sheet1!$C$2:$C$4</c:f>
              <c:numCache>
                <c:formatCode>General</c:formatCode>
                <c:ptCount val="3"/>
                <c:pt idx="0">
                  <c:v>16.5</c:v>
                </c:pt>
                <c:pt idx="1">
                  <c:v>16.5</c:v>
                </c:pt>
                <c:pt idx="2">
                  <c:v>16.5</c:v>
                </c:pt>
              </c:numCache>
            </c:numRef>
          </c:val>
          <c:extLst xmlns:c16r2="http://schemas.microsoft.com/office/drawing/2015/06/chart">
            <c:ext xmlns:c16="http://schemas.microsoft.com/office/drawing/2014/chart" uri="{C3380CC4-5D6E-409C-BE32-E72D297353CC}">
              <c16:uniqueId val="{00000000-C594-4476-9431-8799BC395CF8}"/>
            </c:ext>
          </c:extLst>
        </c:ser>
        <c:ser>
          <c:idx val="1"/>
          <c:order val="2"/>
          <c:tx>
            <c:strRef>
              <c:f>Sheet1!$B$1</c:f>
              <c:strCache>
                <c:ptCount val="1"/>
                <c:pt idx="0">
                  <c:v>Extra RDEL in 2023/24</c:v>
                </c:pt>
              </c:strCache>
            </c:strRef>
          </c:tx>
          <c:spPr>
            <a:solidFill>
              <a:schemeClr val="bg2"/>
            </a:solidFill>
            <a:ln>
              <a:noFill/>
            </a:ln>
            <a:effectLst/>
          </c:spPr>
          <c:dPt>
            <c:idx val="0"/>
            <c:spPr>
              <a:solidFill>
                <a:srgbClr val="F03240"/>
              </a:solidFill>
              <a:ln>
                <a:noFill/>
              </a:ln>
              <a:effectLst/>
            </c:spPr>
            <c:extLst xmlns:c16r2="http://schemas.microsoft.com/office/drawing/2015/06/chart">
              <c:ext xmlns:c16="http://schemas.microsoft.com/office/drawing/2014/chart" uri="{C3380CC4-5D6E-409C-BE32-E72D297353CC}">
                <c16:uniqueId val="{00000001-7A81-48D2-A0EA-96A6024A24A0}"/>
              </c:ext>
            </c:extLst>
          </c:dPt>
          <c:dPt>
            <c:idx val="1"/>
            <c:spPr>
              <a:solidFill>
                <a:srgbClr val="ED8D1C"/>
              </a:solidFill>
              <a:ln>
                <a:noFill/>
              </a:ln>
              <a:effectLst/>
            </c:spPr>
            <c:extLst xmlns:c16r2="http://schemas.microsoft.com/office/drawing/2015/06/chart">
              <c:ext xmlns:c16="http://schemas.microsoft.com/office/drawing/2014/chart" uri="{C3380CC4-5D6E-409C-BE32-E72D297353CC}">
                <c16:uniqueId val="{00000002-7A81-48D2-A0EA-96A6024A24A0}"/>
              </c:ext>
            </c:extLst>
          </c:dPt>
          <c:dPt>
            <c:idx val="2"/>
            <c:spPr>
              <a:solidFill>
                <a:srgbClr val="1759A5"/>
              </a:solidFill>
              <a:ln>
                <a:noFill/>
              </a:ln>
              <a:effectLst/>
            </c:spPr>
            <c:extLst xmlns:c16r2="http://schemas.microsoft.com/office/drawing/2015/06/chart">
              <c:ext xmlns:c16="http://schemas.microsoft.com/office/drawing/2014/chart" uri="{C3380CC4-5D6E-409C-BE32-E72D297353CC}">
                <c16:uniqueId val="{00000003-7A81-48D2-A0EA-96A6024A24A0}"/>
              </c:ext>
            </c:extLst>
          </c:dPt>
          <c:dLbls>
            <c:dLbl>
              <c:idx val="0"/>
              <c:layout/>
              <c:tx>
                <c:rich>
                  <a:bodyPr/>
                  <a:lstStyle/>
                  <a:p>
                    <a:r>
                      <a:rPr lang="en-US" smtClean="0"/>
                      <a:t>£73bn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A81-48D2-A0EA-96A6024A24A0}"/>
                </c:ext>
              </c:extLst>
            </c:dLbl>
            <c:dLbl>
              <c:idx val="1"/>
              <c:layout/>
              <c:tx>
                <c:rich>
                  <a:bodyPr/>
                  <a:lstStyle/>
                  <a:p>
                    <a:r>
                      <a:rPr lang="en-US" smtClean="0"/>
                      <a:t>£33bn</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A81-48D2-A0EA-96A6024A24A0}"/>
                </c:ext>
              </c:extLst>
            </c:dLbl>
            <c:dLbl>
              <c:idx val="2"/>
              <c:layout>
                <c:manualLayout>
                  <c:x val="-1.6799699121137599E-3"/>
                  <c:y val="-7.3754449948604181E-2"/>
                </c:manualLayout>
              </c:layout>
              <c:tx>
                <c:rich>
                  <a:bodyPr/>
                  <a:lstStyle/>
                  <a:p>
                    <a:r>
                      <a:rPr lang="en-US" dirty="0" smtClean="0"/>
                      <a:t>£3bn</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A81-48D2-A0EA-96A6024A24A0}"/>
                </c:ext>
              </c:extLst>
            </c:dLbl>
            <c:spPr>
              <a:noFill/>
              <a:ln>
                <a:noFill/>
              </a:ln>
              <a:effectLst/>
            </c:spPr>
            <c:txPr>
              <a:bodyPr rot="0" vert="horz"/>
              <a:lstStyle/>
              <a:p>
                <a:pPr>
                  <a:defRPr lang="en-US" b="1"/>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Labour</c:v>
                </c:pt>
                <c:pt idx="1">
                  <c:v>Liberal Democrats</c:v>
                </c:pt>
                <c:pt idx="2">
                  <c:v>Conservatives</c:v>
                </c:pt>
              </c:strCache>
            </c:strRef>
          </c:cat>
          <c:val>
            <c:numRef>
              <c:f>Sheet1!$B$2:$B$4</c:f>
              <c:numCache>
                <c:formatCode>General</c:formatCode>
                <c:ptCount val="3"/>
                <c:pt idx="0">
                  <c:v>73.099999999999994</c:v>
                </c:pt>
                <c:pt idx="1">
                  <c:v>32.800000000000004</c:v>
                </c:pt>
                <c:pt idx="2" formatCode="0.0">
                  <c:v>2.9379999999999997</c:v>
                </c:pt>
              </c:numCache>
            </c:numRef>
          </c:val>
          <c:extLst xmlns:c16r2="http://schemas.microsoft.com/office/drawing/2015/06/chart">
            <c:ext xmlns:c16="http://schemas.microsoft.com/office/drawing/2014/chart" uri="{C3380CC4-5D6E-409C-BE32-E72D297353CC}">
              <c16:uniqueId val="{00000000-7A81-48D2-A0EA-96A6024A24A0}"/>
            </c:ext>
          </c:extLst>
        </c:ser>
        <c:dLbls/>
        <c:gapWidth val="119"/>
        <c:overlap val="100"/>
        <c:axId val="125398016"/>
        <c:axId val="125416192"/>
      </c:barChart>
      <c:catAx>
        <c:axId val="125398016"/>
        <c:scaling>
          <c:orientation val="minMax"/>
        </c:scaling>
        <c:axPos val="b"/>
        <c:numFmt formatCode="General" sourceLinked="1"/>
        <c:majorTickMark val="none"/>
        <c:tickLblPos val="nextTo"/>
        <c:spPr>
          <a:noFill/>
          <a:ln w="9525" cap="flat" cmpd="sng" algn="ctr">
            <a:solidFill>
              <a:srgbClr val="8F8F8F"/>
            </a:solidFill>
            <a:round/>
          </a:ln>
          <a:effectLst/>
        </c:spPr>
        <c:txPr>
          <a:bodyPr rot="-60000000" vert="horz"/>
          <a:lstStyle/>
          <a:p>
            <a:pPr>
              <a:defRPr lang="en-US"/>
            </a:pPr>
            <a:endParaRPr lang="en-US"/>
          </a:p>
        </c:txPr>
        <c:crossAx val="125416192"/>
        <c:crosses val="autoZero"/>
        <c:auto val="1"/>
        <c:lblAlgn val="ctr"/>
        <c:lblOffset val="100"/>
      </c:catAx>
      <c:valAx>
        <c:axId val="125416192"/>
        <c:scaling>
          <c:orientation val="minMax"/>
        </c:scaling>
        <c:axPos val="l"/>
        <c:majorGridlines>
          <c:spPr>
            <a:ln w="9525" cap="flat" cmpd="sng" algn="ctr">
              <a:solidFill>
                <a:srgbClr val="8F8F8F"/>
              </a:solidFill>
              <a:prstDash val="dash"/>
              <a:round/>
            </a:ln>
            <a:effectLst/>
          </c:spPr>
        </c:majorGridlines>
        <c:title>
          <c:tx>
            <c:rich>
              <a:bodyPr rot="-5400000" vert="horz"/>
              <a:lstStyle/>
              <a:p>
                <a:pPr>
                  <a:defRPr lang="en-US"/>
                </a:pPr>
                <a:r>
                  <a:rPr lang="en-GB"/>
                  <a:t>£ billion (2023−24 prices)</a:t>
                </a:r>
              </a:p>
            </c:rich>
          </c:tx>
          <c:layout/>
          <c:spPr>
            <a:noFill/>
            <a:ln>
              <a:noFill/>
            </a:ln>
            <a:effectLst/>
          </c:spPr>
        </c:title>
        <c:numFmt formatCode="&quot;£&quot;#,##0" sourceLinked="0"/>
        <c:majorTickMark val="none"/>
        <c:tickLblPos val="nextTo"/>
        <c:spPr>
          <a:noFill/>
          <a:ln>
            <a:solidFill>
              <a:srgbClr val="8F8F8F"/>
            </a:solidFill>
          </a:ln>
          <a:effectLst/>
        </c:spPr>
        <c:txPr>
          <a:bodyPr rot="-60000000" vert="horz"/>
          <a:lstStyle/>
          <a:p>
            <a:pPr>
              <a:defRPr lang="en-US"/>
            </a:pPr>
            <a:endParaRPr lang="en-US"/>
          </a:p>
        </c:txPr>
        <c:crossAx val="125398016"/>
        <c:crosses val="autoZero"/>
        <c:crossBetween val="between"/>
      </c:valAx>
      <c:spPr>
        <a:noFill/>
        <a:ln>
          <a:noFill/>
        </a:ln>
        <a:effectLst/>
      </c:spPr>
    </c:plotArea>
    <c:plotVisOnly val="1"/>
    <c:dispBlanksAs val="gap"/>
  </c:chart>
  <c:spPr>
    <a:noFill/>
    <a:ln>
      <a:noFill/>
    </a:ln>
    <a:effectLst/>
  </c:spPr>
  <c:txPr>
    <a:bodyPr/>
    <a:lstStyle/>
    <a:p>
      <a:pPr>
        <a:defRPr sz="1400">
          <a:latin typeface="Noto Sans" pitchFamily="34" charset="0"/>
          <a:ea typeface="Noto Sans" pitchFamily="34" charset="0"/>
          <a:cs typeface="Noto Sans" pitchFamily="34" charset="0"/>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lineChart>
        <c:grouping val="standard"/>
        <c:ser>
          <c:idx val="0"/>
          <c:order val="0"/>
          <c:tx>
            <c:strRef>
              <c:f>Sheet1!$A$2</c:f>
              <c:strCache>
                <c:ptCount val="1"/>
                <c:pt idx="0">
                  <c:v>Baseline RDEL</c:v>
                </c:pt>
              </c:strCache>
            </c:strRef>
          </c:tx>
          <c:spPr>
            <a:ln w="28575" cap="rnd">
              <a:solidFill>
                <a:schemeClr val="tx1"/>
              </a:solidFill>
              <a:round/>
            </a:ln>
            <a:effectLst/>
          </c:spPr>
          <c:marker>
            <c:symbol val="none"/>
          </c:marker>
          <c:cat>
            <c:strRef>
              <c:f>Sheet1!$B$1:$P$1</c:f>
              <c:strCache>
                <c:ptCount val="15"/>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strCache>
            </c:strRef>
          </c:cat>
          <c:val>
            <c:numRef>
              <c:f>Sheet1!$B$2:$P$2</c:f>
              <c:numCache>
                <c:formatCode>General</c:formatCode>
                <c:ptCount val="15"/>
                <c:pt idx="0">
                  <c:v>100</c:v>
                </c:pt>
                <c:pt idx="1">
                  <c:v>100.37522309589239</c:v>
                </c:pt>
                <c:pt idx="2">
                  <c:v>97.340215624840638</c:v>
                </c:pt>
                <c:pt idx="3">
                  <c:v>94.076202950438898</c:v>
                </c:pt>
                <c:pt idx="4">
                  <c:v>93.762143748714806</c:v>
                </c:pt>
                <c:pt idx="5">
                  <c:v>93.223939627141846</c:v>
                </c:pt>
                <c:pt idx="6">
                  <c:v>91.993791298070477</c:v>
                </c:pt>
                <c:pt idx="7">
                  <c:v>90.722729225669255</c:v>
                </c:pt>
                <c:pt idx="8">
                  <c:v>90.510969749773579</c:v>
                </c:pt>
                <c:pt idx="9">
                  <c:v>90.817618649433996</c:v>
                </c:pt>
                <c:pt idx="10">
                  <c:v>92.9390794428231</c:v>
                </c:pt>
              </c:numCache>
            </c:numRef>
          </c:val>
          <c:extLst xmlns:c16r2="http://schemas.microsoft.com/office/drawing/2015/06/chart">
            <c:ext xmlns:c16="http://schemas.microsoft.com/office/drawing/2014/chart" uri="{C3380CC4-5D6E-409C-BE32-E72D297353CC}">
              <c16:uniqueId val="{00000000-70EE-452E-B561-EA25354B3D20}"/>
            </c:ext>
          </c:extLst>
        </c:ser>
        <c:ser>
          <c:idx val="2"/>
          <c:order val="1"/>
          <c:tx>
            <c:strRef>
              <c:f>Sheet1!$A$4</c:f>
              <c:strCache>
                <c:ptCount val="1"/>
                <c:pt idx="0">
                  <c:v>Tory RDEL</c:v>
                </c:pt>
              </c:strCache>
            </c:strRef>
          </c:tx>
          <c:spPr>
            <a:ln w="28575" cap="rnd">
              <a:solidFill>
                <a:srgbClr val="1759A5"/>
              </a:solidFill>
              <a:prstDash val="sysDash"/>
              <a:round/>
            </a:ln>
            <a:effectLst/>
          </c:spPr>
          <c:marker>
            <c:symbol val="none"/>
          </c:marker>
          <c:cat>
            <c:strRef>
              <c:f>Sheet1!$B$1:$P$1</c:f>
              <c:strCache>
                <c:ptCount val="15"/>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strCache>
            </c:strRef>
          </c:cat>
          <c:val>
            <c:numRef>
              <c:f>Sheet1!$B$4:$P$4</c:f>
              <c:numCache>
                <c:formatCode>General</c:formatCode>
                <c:ptCount val="15"/>
                <c:pt idx="10">
                  <c:v>92.9390794428231</c:v>
                </c:pt>
                <c:pt idx="11">
                  <c:v>97.511550535591979</c:v>
                </c:pt>
                <c:pt idx="12">
                  <c:v>99.355683634475881</c:v>
                </c:pt>
                <c:pt idx="13">
                  <c:v>100.89203111988886</c:v>
                </c:pt>
                <c:pt idx="14">
                  <c:v>102.55034114838888</c:v>
                </c:pt>
              </c:numCache>
            </c:numRef>
          </c:val>
          <c:extLst xmlns:c16r2="http://schemas.microsoft.com/office/drawing/2015/06/chart">
            <c:ext xmlns:c16="http://schemas.microsoft.com/office/drawing/2014/chart" uri="{C3380CC4-5D6E-409C-BE32-E72D297353CC}">
              <c16:uniqueId val="{00000002-70EE-452E-B561-EA25354B3D20}"/>
            </c:ext>
          </c:extLst>
        </c:ser>
        <c:ser>
          <c:idx val="4"/>
          <c:order val="2"/>
          <c:tx>
            <c:strRef>
              <c:f>Sheet1!$A$6</c:f>
              <c:strCache>
                <c:ptCount val="1"/>
                <c:pt idx="0">
                  <c:v>Lib Dem RDEL</c:v>
                </c:pt>
              </c:strCache>
            </c:strRef>
          </c:tx>
          <c:spPr>
            <a:ln w="28575" cap="rnd">
              <a:solidFill>
                <a:srgbClr val="ED8D1C"/>
              </a:solidFill>
              <a:prstDash val="sysDash"/>
              <a:round/>
            </a:ln>
            <a:effectLst/>
          </c:spPr>
          <c:marker>
            <c:symbol val="none"/>
          </c:marker>
          <c:cat>
            <c:strRef>
              <c:f>Sheet1!$B$1:$P$1</c:f>
              <c:strCache>
                <c:ptCount val="15"/>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strCache>
            </c:strRef>
          </c:cat>
          <c:val>
            <c:numRef>
              <c:f>Sheet1!$B$6:$P$6</c:f>
              <c:numCache>
                <c:formatCode>General</c:formatCode>
                <c:ptCount val="15"/>
                <c:pt idx="10">
                  <c:v>92.9390794428231</c:v>
                </c:pt>
                <c:pt idx="11">
                  <c:v>99.478572120043637</c:v>
                </c:pt>
                <c:pt idx="12">
                  <c:v>103.27711079233966</c:v>
                </c:pt>
                <c:pt idx="13">
                  <c:v>107.02379530902684</c:v>
                </c:pt>
                <c:pt idx="14">
                  <c:v>110.82609668678626</c:v>
                </c:pt>
              </c:numCache>
            </c:numRef>
          </c:val>
          <c:extLst xmlns:c16r2="http://schemas.microsoft.com/office/drawing/2015/06/chart">
            <c:ext xmlns:c16="http://schemas.microsoft.com/office/drawing/2014/chart" uri="{C3380CC4-5D6E-409C-BE32-E72D297353CC}">
              <c16:uniqueId val="{00000001-DA9C-43E1-A9A8-97876AE320F6}"/>
            </c:ext>
          </c:extLst>
        </c:ser>
        <c:ser>
          <c:idx val="3"/>
          <c:order val="3"/>
          <c:tx>
            <c:strRef>
              <c:f>Sheet1!$A$5</c:f>
              <c:strCache>
                <c:ptCount val="1"/>
                <c:pt idx="0">
                  <c:v>Labour RDEL</c:v>
                </c:pt>
              </c:strCache>
            </c:strRef>
          </c:tx>
          <c:spPr>
            <a:ln w="28575" cap="rnd">
              <a:solidFill>
                <a:srgbClr val="F03240"/>
              </a:solidFill>
              <a:prstDash val="sysDash"/>
              <a:round/>
            </a:ln>
            <a:effectLst/>
          </c:spPr>
          <c:marker>
            <c:symbol val="none"/>
          </c:marker>
          <c:cat>
            <c:strRef>
              <c:f>Sheet1!$B$1:$P$1</c:f>
              <c:strCache>
                <c:ptCount val="15"/>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strCache>
            </c:strRef>
          </c:cat>
          <c:val>
            <c:numRef>
              <c:f>Sheet1!$B$5:$P$5</c:f>
              <c:numCache>
                <c:formatCode>General</c:formatCode>
                <c:ptCount val="15"/>
                <c:pt idx="10">
                  <c:v>92.9390794428231</c:v>
                </c:pt>
                <c:pt idx="11">
                  <c:v>102.43424147295276</c:v>
                </c:pt>
                <c:pt idx="12">
                  <c:v>109.07603134639018</c:v>
                </c:pt>
                <c:pt idx="13">
                  <c:v>115.55544896454457</c:v>
                </c:pt>
                <c:pt idx="14">
                  <c:v>121.97895521802135</c:v>
                </c:pt>
              </c:numCache>
            </c:numRef>
          </c:val>
          <c:extLst xmlns:c16r2="http://schemas.microsoft.com/office/drawing/2015/06/chart">
            <c:ext xmlns:c16="http://schemas.microsoft.com/office/drawing/2014/chart" uri="{C3380CC4-5D6E-409C-BE32-E72D297353CC}">
              <c16:uniqueId val="{00000000-DA9C-43E1-A9A8-97876AE320F6}"/>
            </c:ext>
          </c:extLst>
        </c:ser>
        <c:dLbls/>
        <c:marker val="1"/>
        <c:axId val="134476160"/>
        <c:axId val="134477696"/>
      </c:lineChart>
      <c:catAx>
        <c:axId val="134476160"/>
        <c:scaling>
          <c:orientation val="minMax"/>
        </c:scaling>
        <c:axPos val="b"/>
        <c:numFmt formatCode="General" sourceLinked="1"/>
        <c:tickLblPos val="low"/>
        <c:spPr>
          <a:noFill/>
          <a:ln w="9525" cap="flat" cmpd="sng" algn="ctr">
            <a:solidFill>
              <a:srgbClr val="808080"/>
            </a:solidFill>
            <a:round/>
          </a:ln>
          <a:effectLst/>
        </c:spPr>
        <c:txPr>
          <a:bodyPr rot="-5400000" vert="horz"/>
          <a:lstStyle/>
          <a:p>
            <a:pPr>
              <a:defRPr lang="en-US"/>
            </a:pPr>
            <a:endParaRPr lang="en-US"/>
          </a:p>
        </c:txPr>
        <c:crossAx val="134477696"/>
        <c:crossesAt val="100"/>
        <c:auto val="1"/>
        <c:lblAlgn val="ctr"/>
        <c:lblOffset val="100"/>
      </c:catAx>
      <c:valAx>
        <c:axId val="134477696"/>
        <c:scaling>
          <c:orientation val="minMax"/>
          <c:max val="125"/>
          <c:min val="75"/>
        </c:scaling>
        <c:axPos val="l"/>
        <c:majorGridlines>
          <c:spPr>
            <a:ln w="9525" cap="flat" cmpd="sng" algn="ctr">
              <a:solidFill>
                <a:srgbClr val="808080"/>
              </a:solidFill>
              <a:prstDash val="dash"/>
              <a:round/>
            </a:ln>
            <a:effectLst/>
          </c:spPr>
        </c:majorGridlines>
        <c:title>
          <c:tx>
            <c:rich>
              <a:bodyPr rot="-5400000" vert="horz"/>
              <a:lstStyle/>
              <a:p>
                <a:pPr>
                  <a:defRPr lang="en-US"/>
                </a:pPr>
                <a:r>
                  <a:rPr lang="en-GB"/>
                  <a:t>Real spending (2009−10= 100)</a:t>
                </a:r>
              </a:p>
            </c:rich>
          </c:tx>
          <c:layout/>
          <c:spPr>
            <a:noFill/>
            <a:ln>
              <a:noFill/>
            </a:ln>
            <a:effectLst/>
          </c:spPr>
        </c:title>
        <c:numFmt formatCode="General" sourceLinked="1"/>
        <c:tickLblPos val="low"/>
        <c:spPr>
          <a:noFill/>
          <a:ln>
            <a:solidFill>
              <a:srgbClr val="808080"/>
            </a:solidFill>
          </a:ln>
          <a:effectLst/>
        </c:spPr>
        <c:txPr>
          <a:bodyPr rot="-60000000" vert="horz"/>
          <a:lstStyle/>
          <a:p>
            <a:pPr>
              <a:defRPr lang="en-US"/>
            </a:pPr>
            <a:endParaRPr lang="en-US"/>
          </a:p>
        </c:txPr>
        <c:crossAx val="134476160"/>
        <c:crosses val="autoZero"/>
        <c:crossBetween val="between"/>
      </c:valAx>
      <c:spPr>
        <a:noFill/>
        <a:ln>
          <a:noFill/>
        </a:ln>
        <a:effectLst/>
      </c:spPr>
    </c:plotArea>
    <c:plotVisOnly val="1"/>
    <c:dispBlanksAs val="gap"/>
  </c:chart>
  <c:spPr>
    <a:noFill/>
    <a:ln>
      <a:noFill/>
    </a:ln>
    <a:effectLst/>
  </c:spPr>
  <c:txPr>
    <a:bodyPr/>
    <a:lstStyle/>
    <a:p>
      <a:pPr>
        <a:defRPr sz="1400">
          <a:latin typeface="Noto Sans" pitchFamily="34" charset="0"/>
          <a:ea typeface="Noto Sans" pitchFamily="34" charset="0"/>
          <a:cs typeface="Noto Sans"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autoTitleDeleted val="1"/>
    <c:plotArea>
      <c:layout/>
      <c:lineChart>
        <c:grouping val="standard"/>
        <c:ser>
          <c:idx val="0"/>
          <c:order val="0"/>
          <c:tx>
            <c:strRef>
              <c:f>Sheet1!$A$2</c:f>
              <c:strCache>
                <c:ptCount val="1"/>
                <c:pt idx="0">
                  <c:v>Baseline RDEL less DHSC</c:v>
                </c:pt>
              </c:strCache>
            </c:strRef>
          </c:tx>
          <c:spPr>
            <a:ln w="28575" cap="rnd">
              <a:solidFill>
                <a:schemeClr val="tx1"/>
              </a:solidFill>
              <a:round/>
            </a:ln>
            <a:effectLst/>
          </c:spPr>
          <c:marker>
            <c:symbol val="none"/>
          </c:marker>
          <c:cat>
            <c:strRef>
              <c:f>Sheet1!$B$1:$P$1</c:f>
              <c:strCache>
                <c:ptCount val="15"/>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strCache>
            </c:strRef>
          </c:cat>
          <c:val>
            <c:numRef>
              <c:f>Sheet1!$B$2:$P$2</c:f>
              <c:numCache>
                <c:formatCode>General</c:formatCode>
                <c:ptCount val="15"/>
                <c:pt idx="0">
                  <c:v>100</c:v>
                </c:pt>
                <c:pt idx="1">
                  <c:v>99.823592248056158</c:v>
                </c:pt>
                <c:pt idx="2">
                  <c:v>94.623016183137608</c:v>
                </c:pt>
                <c:pt idx="3">
                  <c:v>89.604546746014378</c:v>
                </c:pt>
                <c:pt idx="4">
                  <c:v>88.174434898728236</c:v>
                </c:pt>
                <c:pt idx="5">
                  <c:v>86.155604893910848</c:v>
                </c:pt>
                <c:pt idx="6">
                  <c:v>82.742090642429119</c:v>
                </c:pt>
                <c:pt idx="7">
                  <c:v>80.487448922062953</c:v>
                </c:pt>
                <c:pt idx="8">
                  <c:v>79.278989898637448</c:v>
                </c:pt>
                <c:pt idx="9">
                  <c:v>78.751777497658978</c:v>
                </c:pt>
                <c:pt idx="10">
                  <c:v>79.482436965674609</c:v>
                </c:pt>
              </c:numCache>
            </c:numRef>
          </c:val>
          <c:extLst xmlns:c16r2="http://schemas.microsoft.com/office/drawing/2015/06/chart">
            <c:ext xmlns:c16="http://schemas.microsoft.com/office/drawing/2014/chart" uri="{C3380CC4-5D6E-409C-BE32-E72D297353CC}">
              <c16:uniqueId val="{00000000-70EE-452E-B561-EA25354B3D20}"/>
            </c:ext>
          </c:extLst>
        </c:ser>
        <c:ser>
          <c:idx val="2"/>
          <c:order val="1"/>
          <c:tx>
            <c:strRef>
              <c:f>Sheet1!$A$4</c:f>
              <c:strCache>
                <c:ptCount val="1"/>
                <c:pt idx="0">
                  <c:v>Tory RDEL less DHSC</c:v>
                </c:pt>
              </c:strCache>
            </c:strRef>
          </c:tx>
          <c:spPr>
            <a:ln w="28575" cap="rnd">
              <a:solidFill>
                <a:srgbClr val="1759A5"/>
              </a:solidFill>
              <a:prstDash val="sysDash"/>
              <a:round/>
            </a:ln>
            <a:effectLst/>
          </c:spPr>
          <c:marker>
            <c:symbol val="none"/>
          </c:marker>
          <c:cat>
            <c:strRef>
              <c:f>Sheet1!$B$1:$P$1</c:f>
              <c:strCache>
                <c:ptCount val="15"/>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strCache>
            </c:strRef>
          </c:cat>
          <c:val>
            <c:numRef>
              <c:f>Sheet1!$B$4:$P$4</c:f>
              <c:numCache>
                <c:formatCode>General</c:formatCode>
                <c:ptCount val="15"/>
                <c:pt idx="10">
                  <c:v>79.482436965674609</c:v>
                </c:pt>
                <c:pt idx="11">
                  <c:v>83.964467367277976</c:v>
                </c:pt>
                <c:pt idx="12">
                  <c:v>84.967996454053676</c:v>
                </c:pt>
                <c:pt idx="13">
                  <c:v>85.560368175910583</c:v>
                </c:pt>
                <c:pt idx="14">
                  <c:v>85.667299246424918</c:v>
                </c:pt>
              </c:numCache>
            </c:numRef>
          </c:val>
          <c:extLst xmlns:c16r2="http://schemas.microsoft.com/office/drawing/2015/06/chart">
            <c:ext xmlns:c16="http://schemas.microsoft.com/office/drawing/2014/chart" uri="{C3380CC4-5D6E-409C-BE32-E72D297353CC}">
              <c16:uniqueId val="{00000002-70EE-452E-B561-EA25354B3D20}"/>
            </c:ext>
          </c:extLst>
        </c:ser>
        <c:ser>
          <c:idx val="4"/>
          <c:order val="2"/>
          <c:tx>
            <c:strRef>
              <c:f>Sheet1!$A$6</c:f>
              <c:strCache>
                <c:ptCount val="1"/>
                <c:pt idx="0">
                  <c:v>Lib Dem RDEL less DHSC</c:v>
                </c:pt>
              </c:strCache>
            </c:strRef>
          </c:tx>
          <c:spPr>
            <a:ln w="28575" cap="rnd">
              <a:solidFill>
                <a:srgbClr val="ED8D1C"/>
              </a:solidFill>
              <a:prstDash val="sysDash"/>
              <a:round/>
            </a:ln>
            <a:effectLst/>
          </c:spPr>
          <c:marker>
            <c:symbol val="none"/>
          </c:marker>
          <c:cat>
            <c:strRef>
              <c:f>Sheet1!$B$1:$P$1</c:f>
              <c:strCache>
                <c:ptCount val="15"/>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strCache>
            </c:strRef>
          </c:cat>
          <c:val>
            <c:numRef>
              <c:f>Sheet1!$B$6:$P$6</c:f>
              <c:numCache>
                <c:formatCode>General</c:formatCode>
                <c:ptCount val="15"/>
                <c:pt idx="10">
                  <c:v>79.482436965674609</c:v>
                </c:pt>
                <c:pt idx="11">
                  <c:v>85.939323541859594</c:v>
                </c:pt>
                <c:pt idx="12">
                  <c:v>89.404738642113216</c:v>
                </c:pt>
                <c:pt idx="13">
                  <c:v>93.505058674552458</c:v>
                </c:pt>
                <c:pt idx="14">
                  <c:v>96.798049657415433</c:v>
                </c:pt>
              </c:numCache>
            </c:numRef>
          </c:val>
          <c:extLst xmlns:c16r2="http://schemas.microsoft.com/office/drawing/2015/06/chart">
            <c:ext xmlns:c16="http://schemas.microsoft.com/office/drawing/2014/chart" uri="{C3380CC4-5D6E-409C-BE32-E72D297353CC}">
              <c16:uniqueId val="{00000001-DA9C-43E1-A9A8-97876AE320F6}"/>
            </c:ext>
          </c:extLst>
        </c:ser>
        <c:ser>
          <c:idx val="3"/>
          <c:order val="3"/>
          <c:tx>
            <c:strRef>
              <c:f>Sheet1!$A$5</c:f>
              <c:strCache>
                <c:ptCount val="1"/>
                <c:pt idx="0">
                  <c:v>Labour RDEL less DHSC</c:v>
                </c:pt>
              </c:strCache>
            </c:strRef>
          </c:tx>
          <c:spPr>
            <a:ln w="28575" cap="rnd">
              <a:solidFill>
                <a:srgbClr val="F03240"/>
              </a:solidFill>
              <a:prstDash val="sysDash"/>
              <a:round/>
            </a:ln>
            <a:effectLst/>
          </c:spPr>
          <c:marker>
            <c:symbol val="none"/>
          </c:marker>
          <c:cat>
            <c:strRef>
              <c:f>Sheet1!$B$1:$P$1</c:f>
              <c:strCache>
                <c:ptCount val="15"/>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strCache>
            </c:strRef>
          </c:cat>
          <c:val>
            <c:numRef>
              <c:f>Sheet1!$B$5:$P$5</c:f>
              <c:numCache>
                <c:formatCode>General</c:formatCode>
                <c:ptCount val="15"/>
                <c:pt idx="10">
                  <c:v>79.482436965674609</c:v>
                </c:pt>
                <c:pt idx="11">
                  <c:v>91.219738615455938</c:v>
                </c:pt>
                <c:pt idx="12">
                  <c:v>98.741857276003174</c:v>
                </c:pt>
                <c:pt idx="13">
                  <c:v>105.94514667297497</c:v>
                </c:pt>
                <c:pt idx="14">
                  <c:v>112.98516854343535</c:v>
                </c:pt>
              </c:numCache>
            </c:numRef>
          </c:val>
          <c:extLst xmlns:c16r2="http://schemas.microsoft.com/office/drawing/2015/06/chart">
            <c:ext xmlns:c16="http://schemas.microsoft.com/office/drawing/2014/chart" uri="{C3380CC4-5D6E-409C-BE32-E72D297353CC}">
              <c16:uniqueId val="{00000000-DA9C-43E1-A9A8-97876AE320F6}"/>
            </c:ext>
          </c:extLst>
        </c:ser>
        <c:dLbls/>
        <c:marker val="1"/>
        <c:axId val="146105472"/>
        <c:axId val="146107008"/>
      </c:lineChart>
      <c:catAx>
        <c:axId val="146105472"/>
        <c:scaling>
          <c:orientation val="minMax"/>
        </c:scaling>
        <c:axPos val="b"/>
        <c:numFmt formatCode="General" sourceLinked="1"/>
        <c:tickLblPos val="low"/>
        <c:spPr>
          <a:noFill/>
          <a:ln w="9525" cap="flat" cmpd="sng" algn="ctr">
            <a:solidFill>
              <a:srgbClr val="808080"/>
            </a:solidFill>
            <a:round/>
          </a:ln>
          <a:effectLst/>
        </c:spPr>
        <c:txPr>
          <a:bodyPr rot="-5400000" vert="horz"/>
          <a:lstStyle/>
          <a:p>
            <a:pPr>
              <a:defRPr lang="en-US"/>
            </a:pPr>
            <a:endParaRPr lang="en-US"/>
          </a:p>
        </c:txPr>
        <c:crossAx val="146107008"/>
        <c:crossesAt val="100"/>
        <c:auto val="1"/>
        <c:lblAlgn val="ctr"/>
        <c:lblOffset val="100"/>
      </c:catAx>
      <c:valAx>
        <c:axId val="146107008"/>
        <c:scaling>
          <c:orientation val="minMax"/>
          <c:max val="125"/>
          <c:min val="75"/>
        </c:scaling>
        <c:axPos val="l"/>
        <c:majorGridlines>
          <c:spPr>
            <a:ln w="9525" cap="flat" cmpd="sng" algn="ctr">
              <a:solidFill>
                <a:srgbClr val="808080"/>
              </a:solidFill>
              <a:prstDash val="dash"/>
              <a:round/>
            </a:ln>
            <a:effectLst/>
          </c:spPr>
        </c:majorGridlines>
        <c:title>
          <c:tx>
            <c:rich>
              <a:bodyPr rot="-5400000" vert="horz"/>
              <a:lstStyle/>
              <a:p>
                <a:pPr>
                  <a:defRPr lang="en-US"/>
                </a:pPr>
                <a:r>
                  <a:rPr lang="en-GB"/>
                  <a:t>Real spending (2009−10= 100)</a:t>
                </a:r>
              </a:p>
            </c:rich>
          </c:tx>
          <c:spPr>
            <a:noFill/>
            <a:ln>
              <a:noFill/>
            </a:ln>
            <a:effectLst/>
          </c:spPr>
        </c:title>
        <c:numFmt formatCode="General" sourceLinked="1"/>
        <c:tickLblPos val="low"/>
        <c:spPr>
          <a:noFill/>
          <a:ln>
            <a:solidFill>
              <a:srgbClr val="808080"/>
            </a:solidFill>
          </a:ln>
          <a:effectLst/>
        </c:spPr>
        <c:txPr>
          <a:bodyPr rot="-60000000" vert="horz"/>
          <a:lstStyle/>
          <a:p>
            <a:pPr>
              <a:defRPr lang="en-US"/>
            </a:pPr>
            <a:endParaRPr lang="en-US"/>
          </a:p>
        </c:txPr>
        <c:crossAx val="146105472"/>
        <c:crosses val="autoZero"/>
        <c:crossBetween val="between"/>
      </c:valAx>
      <c:spPr>
        <a:noFill/>
        <a:ln>
          <a:noFill/>
        </a:ln>
        <a:effectLst/>
      </c:spPr>
    </c:plotArea>
    <c:plotVisOnly val="1"/>
    <c:dispBlanksAs val="gap"/>
  </c:chart>
  <c:spPr>
    <a:noFill/>
    <a:ln>
      <a:noFill/>
    </a:ln>
    <a:effectLst/>
  </c:spPr>
  <c:txPr>
    <a:bodyPr/>
    <a:lstStyle/>
    <a:p>
      <a:pPr>
        <a:defRPr sz="1400">
          <a:latin typeface="Noto Sans" pitchFamily="34" charset="0"/>
          <a:ea typeface="Noto Sans" pitchFamily="34" charset="0"/>
          <a:cs typeface="Noto Sans"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0048620626511527"/>
          <c:y val="3.2377368511161818E-2"/>
          <c:w val="0.88139547512455085"/>
          <c:h val="0.71697536364049574"/>
        </c:manualLayout>
      </c:layout>
      <c:lineChart>
        <c:grouping val="standard"/>
        <c:ser>
          <c:idx val="3"/>
          <c:order val="0"/>
          <c:tx>
            <c:strRef>
              <c:f>Sheet1!$B$1</c:f>
              <c:strCache>
                <c:ptCount val="1"/>
                <c:pt idx="0">
                  <c:v>PSNI</c:v>
                </c:pt>
              </c:strCache>
            </c:strRef>
          </c:tx>
          <c:spPr>
            <a:ln w="31750">
              <a:solidFill>
                <a:schemeClr val="accent1"/>
              </a:solidFill>
              <a:prstDash val="solid"/>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Sheet1!$B$2:$B$79</c:f>
              <c:numCache>
                <c:formatCode>General</c:formatCode>
                <c:ptCount val="78"/>
                <c:pt idx="0">
                  <c:v>1.6837924186166999</c:v>
                </c:pt>
                <c:pt idx="1">
                  <c:v>2.0659483107834395</c:v>
                </c:pt>
                <c:pt idx="2">
                  <c:v>2.8250773993808043</c:v>
                </c:pt>
                <c:pt idx="3">
                  <c:v>4.4802867383512552</c:v>
                </c:pt>
                <c:pt idx="4">
                  <c:v>4.8353321911288791</c:v>
                </c:pt>
                <c:pt idx="5">
                  <c:v>5.2535052949180621</c:v>
                </c:pt>
                <c:pt idx="6">
                  <c:v>4.1552178545393375</c:v>
                </c:pt>
                <c:pt idx="7">
                  <c:v>3.5375454178441661</c:v>
                </c:pt>
                <c:pt idx="8">
                  <c:v>3.4700168130020548</c:v>
                </c:pt>
                <c:pt idx="9">
                  <c:v>3.2233981818980282</c:v>
                </c:pt>
                <c:pt idx="10">
                  <c:v>3.3360145633123071</c:v>
                </c:pt>
                <c:pt idx="11">
                  <c:v>3.402037243355085</c:v>
                </c:pt>
                <c:pt idx="12">
                  <c:v>3.3912785082831882</c:v>
                </c:pt>
                <c:pt idx="13">
                  <c:v>4.0464263035348917</c:v>
                </c:pt>
                <c:pt idx="14">
                  <c:v>3.8609258136244189</c:v>
                </c:pt>
                <c:pt idx="15">
                  <c:v>4.9008930516227407</c:v>
                </c:pt>
                <c:pt idx="16">
                  <c:v>5.4127314748765949</c:v>
                </c:pt>
                <c:pt idx="17">
                  <c:v>5.4458074451701997</c:v>
                </c:pt>
                <c:pt idx="18">
                  <c:v>6.2655705032386653</c:v>
                </c:pt>
                <c:pt idx="19">
                  <c:v>7.4311518753363455</c:v>
                </c:pt>
                <c:pt idx="20">
                  <c:v>6.5589130944014986</c:v>
                </c:pt>
                <c:pt idx="21">
                  <c:v>5.9955661062172618</c:v>
                </c:pt>
                <c:pt idx="22">
                  <c:v>6.1044954112584016</c:v>
                </c:pt>
                <c:pt idx="23">
                  <c:v>5.2311642511330074</c:v>
                </c:pt>
                <c:pt idx="24">
                  <c:v>4.7884126898340815</c:v>
                </c:pt>
                <c:pt idx="25">
                  <c:v>5.1346953534623028</c:v>
                </c:pt>
                <c:pt idx="26">
                  <c:v>5.5505226835499739</c:v>
                </c:pt>
                <c:pt idx="27">
                  <c:v>5.5870311401513586</c:v>
                </c:pt>
                <c:pt idx="28">
                  <c:v>4.5302816901408463</c:v>
                </c:pt>
                <c:pt idx="29">
                  <c:v>3.1615219643846841</c:v>
                </c:pt>
                <c:pt idx="30">
                  <c:v>2.7099453119715271</c:v>
                </c:pt>
                <c:pt idx="31">
                  <c:v>2.4804834512570171</c:v>
                </c:pt>
                <c:pt idx="32">
                  <c:v>2.1714503628430744</c:v>
                </c:pt>
                <c:pt idx="33">
                  <c:v>1.3877981164877797</c:v>
                </c:pt>
                <c:pt idx="34">
                  <c:v>1.8739300562484713</c:v>
                </c:pt>
                <c:pt idx="35">
                  <c:v>2.1194540393708703</c:v>
                </c:pt>
                <c:pt idx="36">
                  <c:v>1.8971637182023484</c:v>
                </c:pt>
                <c:pt idx="37">
                  <c:v>1.4993080843145312</c:v>
                </c:pt>
                <c:pt idx="38">
                  <c:v>0.84907215135633984</c:v>
                </c:pt>
                <c:pt idx="39">
                  <c:v>4.7024615426816969E-2</c:v>
                </c:pt>
                <c:pt idx="40">
                  <c:v>-0.19514851311236414</c:v>
                </c:pt>
                <c:pt idx="41">
                  <c:v>0.50660403082678362</c:v>
                </c:pt>
                <c:pt idx="42">
                  <c:v>0.69813854342241521</c:v>
                </c:pt>
                <c:pt idx="43">
                  <c:v>1.0596498414172433</c:v>
                </c:pt>
                <c:pt idx="44">
                  <c:v>1.0689187036262899</c:v>
                </c:pt>
                <c:pt idx="45">
                  <c:v>0.7349444357328494</c:v>
                </c:pt>
                <c:pt idx="46">
                  <c:v>0.7472703669788876</c:v>
                </c:pt>
                <c:pt idx="47">
                  <c:v>0.69582632137802225</c:v>
                </c:pt>
                <c:pt idx="48">
                  <c:v>0.17772628188762996</c:v>
                </c:pt>
                <c:pt idx="49">
                  <c:v>0.28259276516655885</c:v>
                </c:pt>
                <c:pt idx="50">
                  <c:v>0.32819333208421209</c:v>
                </c:pt>
                <c:pt idx="51">
                  <c:v>0.41163879509057116</c:v>
                </c:pt>
                <c:pt idx="52">
                  <c:v>0.34405401520678719</c:v>
                </c:pt>
                <c:pt idx="53">
                  <c:v>0.93562425035724395</c:v>
                </c:pt>
                <c:pt idx="54">
                  <c:v>1.291503694770018</c:v>
                </c:pt>
                <c:pt idx="55">
                  <c:v>1.5221787306505212</c:v>
                </c:pt>
                <c:pt idx="56">
                  <c:v>1.8571162849541274</c:v>
                </c:pt>
                <c:pt idx="57">
                  <c:v>1.7789869201713593</c:v>
                </c:pt>
                <c:pt idx="58">
                  <c:v>1.7057807237501093</c:v>
                </c:pt>
                <c:pt idx="59">
                  <c:v>1.7179183023287292</c:v>
                </c:pt>
                <c:pt idx="60">
                  <c:v>2.9750792265062627</c:v>
                </c:pt>
                <c:pt idx="61">
                  <c:v>2.9566224581274962</c:v>
                </c:pt>
                <c:pt idx="62">
                  <c:v>2.4431066312627525</c:v>
                </c:pt>
                <c:pt idx="63">
                  <c:v>1.9436853554051519</c:v>
                </c:pt>
                <c:pt idx="64">
                  <c:v>2.0016543080695741</c:v>
                </c:pt>
                <c:pt idx="65">
                  <c:v>1.650602071462655</c:v>
                </c:pt>
                <c:pt idx="66">
                  <c:v>1.9539106514167555</c:v>
                </c:pt>
                <c:pt idx="67">
                  <c:v>1.7314763301109763</c:v>
                </c:pt>
                <c:pt idx="68">
                  <c:v>1.9488810182778913</c:v>
                </c:pt>
                <c:pt idx="69">
                  <c:v>2.1246143078194848</c:v>
                </c:pt>
                <c:pt idx="70">
                  <c:v>2.1900482827594208</c:v>
                </c:pt>
                <c:pt idx="71">
                  <c:v>2.2701813440153709</c:v>
                </c:pt>
              </c:numCache>
            </c:numRef>
          </c:val>
          <c:extLst xmlns:c16r2="http://schemas.microsoft.com/office/drawing/2015/06/chart">
            <c:ext xmlns:c16="http://schemas.microsoft.com/office/drawing/2014/chart" uri="{C3380CC4-5D6E-409C-BE32-E72D297353CC}">
              <c16:uniqueId val="{00000000-049F-4AF8-BF7D-680499826019}"/>
            </c:ext>
          </c:extLst>
        </c:ser>
        <c:ser>
          <c:idx val="5"/>
          <c:order val="1"/>
          <c:tx>
            <c:strRef>
              <c:f>Sheet1!$C$1</c:f>
              <c:strCache>
                <c:ptCount val="1"/>
                <c:pt idx="0">
                  <c:v>Conservatives</c:v>
                </c:pt>
              </c:strCache>
            </c:strRef>
          </c:tx>
          <c:spPr>
            <a:ln w="31750">
              <a:solidFill>
                <a:srgbClr val="00B0F0"/>
              </a:solidFill>
              <a:prstDash val="solid"/>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Sheet1!$C$2:$C$79</c:f>
              <c:numCache>
                <c:formatCode>General</c:formatCode>
                <c:ptCount val="78"/>
                <c:pt idx="71">
                  <c:v>2.2701813440153709</c:v>
                </c:pt>
                <c:pt idx="72">
                  <c:v>2.4963767359539233</c:v>
                </c:pt>
                <c:pt idx="73">
                  <c:v>2.4418796493664914</c:v>
                </c:pt>
                <c:pt idx="74">
                  <c:v>2.3928494220320635</c:v>
                </c:pt>
                <c:pt idx="75">
                  <c:v>2.4897860742028399</c:v>
                </c:pt>
              </c:numCache>
            </c:numRef>
          </c:val>
          <c:extLst xmlns:c16r2="http://schemas.microsoft.com/office/drawing/2015/06/chart">
            <c:ext xmlns:c16="http://schemas.microsoft.com/office/drawing/2014/chart" uri="{C3380CC4-5D6E-409C-BE32-E72D297353CC}">
              <c16:uniqueId val="{00000001-049F-4AF8-BF7D-680499826019}"/>
            </c:ext>
          </c:extLst>
        </c:ser>
        <c:ser>
          <c:idx val="0"/>
          <c:order val="2"/>
          <c:tx>
            <c:strRef>
              <c:f>Sheet1!$D$1</c:f>
              <c:strCache>
                <c:ptCount val="1"/>
                <c:pt idx="0">
                  <c:v>Labour</c:v>
                </c:pt>
              </c:strCache>
            </c:strRef>
          </c:tx>
          <c:spPr>
            <a:ln w="31750">
              <a:solidFill>
                <a:srgbClr val="FF0000"/>
              </a:solidFill>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Sheet1!$D$2:$D$79</c:f>
              <c:numCache>
                <c:formatCode>General</c:formatCode>
                <c:ptCount val="78"/>
                <c:pt idx="71">
                  <c:v>2.2701813440153709</c:v>
                </c:pt>
                <c:pt idx="72">
                  <c:v>2.8847825425299272</c:v>
                </c:pt>
                <c:pt idx="73">
                  <c:v>3.5417161138382975</c:v>
                </c:pt>
                <c:pt idx="74">
                  <c:v>3.6012755412748447</c:v>
                </c:pt>
                <c:pt idx="75">
                  <c:v>3.7976262536428251</c:v>
                </c:pt>
              </c:numCache>
            </c:numRef>
          </c:val>
          <c:extLst xmlns:c16r2="http://schemas.microsoft.com/office/drawing/2015/06/chart">
            <c:ext xmlns:c16="http://schemas.microsoft.com/office/drawing/2014/chart" uri="{C3380CC4-5D6E-409C-BE32-E72D297353CC}">
              <c16:uniqueId val="{00000002-049F-4AF8-BF7D-680499826019}"/>
            </c:ext>
          </c:extLst>
        </c:ser>
        <c:ser>
          <c:idx val="1"/>
          <c:order val="3"/>
          <c:tx>
            <c:strRef>
              <c:f>Sheet1!$E$1</c:f>
              <c:strCache>
                <c:ptCount val="1"/>
                <c:pt idx="0">
                  <c:v>Liberal Democrat</c:v>
                </c:pt>
              </c:strCache>
            </c:strRef>
          </c:tx>
          <c:spPr>
            <a:ln w="31750">
              <a:solidFill>
                <a:srgbClr val="ED8D1C"/>
              </a:solidFill>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Sheet1!$E$2:$E$79</c:f>
              <c:numCache>
                <c:formatCode>General</c:formatCode>
                <c:ptCount val="78"/>
                <c:pt idx="71">
                  <c:v>2.2701813440153709</c:v>
                </c:pt>
                <c:pt idx="72">
                  <c:v>2.8889713138226298</c:v>
                </c:pt>
                <c:pt idx="73">
                  <c:v>3.2899750837080504</c:v>
                </c:pt>
                <c:pt idx="74">
                  <c:v>3.1320434623650608</c:v>
                </c:pt>
                <c:pt idx="75">
                  <c:v>3.1209806098300779</c:v>
                </c:pt>
              </c:numCache>
            </c:numRef>
          </c:val>
          <c:extLst xmlns:c16r2="http://schemas.microsoft.com/office/drawing/2015/06/chart">
            <c:ext xmlns:c16="http://schemas.microsoft.com/office/drawing/2014/chart" uri="{C3380CC4-5D6E-409C-BE32-E72D297353CC}">
              <c16:uniqueId val="{00000000-DC2B-4253-9B6D-023B2ACF656B}"/>
            </c:ext>
          </c:extLst>
        </c:ser>
        <c:dLbls/>
        <c:marker val="1"/>
        <c:axId val="154187648"/>
        <c:axId val="154189184"/>
      </c:lineChart>
      <c:catAx>
        <c:axId val="154187648"/>
        <c:scaling>
          <c:orientation val="minMax"/>
        </c:scaling>
        <c:axPos val="b"/>
        <c:numFmt formatCode="General" sourceLinked="0"/>
        <c:tickLblPos val="low"/>
        <c:spPr>
          <a:ln w="3175">
            <a:solidFill>
              <a:sysClr val="windowText" lastClr="000000"/>
            </a:solidFill>
          </a:ln>
        </c:spPr>
        <c:txPr>
          <a:bodyPr rot="-5400000" vert="horz"/>
          <a:lstStyle/>
          <a:p>
            <a:pPr>
              <a:defRPr lang="en-US" sz="1500"/>
            </a:pPr>
            <a:endParaRPr lang="en-US"/>
          </a:p>
        </c:txPr>
        <c:crossAx val="154189184"/>
        <c:crosses val="autoZero"/>
        <c:auto val="1"/>
        <c:lblAlgn val="ctr"/>
        <c:lblOffset val="100"/>
        <c:tickLblSkip val="1"/>
      </c:catAx>
      <c:valAx>
        <c:axId val="154189184"/>
        <c:scaling>
          <c:orientation val="minMax"/>
          <c:min val="-2"/>
        </c:scaling>
        <c:axPos val="l"/>
        <c:majorGridlines>
          <c:spPr>
            <a:ln w="3175">
              <a:solidFill>
                <a:schemeClr val="tx1"/>
              </a:solidFill>
              <a:prstDash val="dash"/>
            </a:ln>
          </c:spPr>
        </c:majorGridlines>
        <c:title>
          <c:tx>
            <c:rich>
              <a:bodyPr rot="-5400000" vert="horz"/>
              <a:lstStyle/>
              <a:p>
                <a:pPr>
                  <a:defRPr lang="en-US" sz="1500" b="1"/>
                </a:pPr>
                <a:r>
                  <a:rPr lang="en-GB" sz="1500" b="1" dirty="0"/>
                  <a:t>Per cent of </a:t>
                </a:r>
                <a:r>
                  <a:rPr lang="en-GB" sz="1500" b="1" dirty="0" smtClean="0"/>
                  <a:t>national </a:t>
                </a:r>
                <a:r>
                  <a:rPr lang="en-GB" sz="1500" b="1" dirty="0"/>
                  <a:t>income</a:t>
                </a:r>
              </a:p>
            </c:rich>
          </c:tx>
          <c:layout>
            <c:manualLayout>
              <c:xMode val="edge"/>
              <c:yMode val="edge"/>
              <c:x val="2.2763293321294092E-3"/>
              <c:y val="9.2891669752316761E-2"/>
            </c:manualLayout>
          </c:layout>
        </c:title>
        <c:numFmt formatCode="#,##0" sourceLinked="0"/>
        <c:tickLblPos val="nextTo"/>
        <c:spPr>
          <a:ln w="3175">
            <a:solidFill>
              <a:sysClr val="windowText" lastClr="000000"/>
            </a:solidFill>
          </a:ln>
        </c:spPr>
        <c:txPr>
          <a:bodyPr/>
          <a:lstStyle/>
          <a:p>
            <a:pPr>
              <a:defRPr lang="en-US" sz="1500"/>
            </a:pPr>
            <a:endParaRPr lang="en-US"/>
          </a:p>
        </c:txPr>
        <c:crossAx val="154187648"/>
        <c:crosses val="autoZero"/>
        <c:crossBetween val="midCat"/>
        <c:majorUnit val="2"/>
        <c:minorUnit val="1"/>
      </c:valAx>
      <c:spPr>
        <a:noFill/>
        <a:ln w="25400">
          <a:noFill/>
        </a:ln>
      </c:spPr>
    </c:plotArea>
    <c:plotVisOnly val="1"/>
    <c:dispBlanksAs val="gap"/>
  </c:chart>
  <c:spPr>
    <a:noFill/>
    <a:ln>
      <a:noFill/>
    </a:ln>
  </c:spPr>
  <c:txPr>
    <a:bodyPr/>
    <a:lstStyle/>
    <a:p>
      <a:pPr>
        <a:defRPr sz="900" b="0">
          <a:latin typeface="+mj-lt"/>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0048620626511527"/>
          <c:y val="3.2377368511161818E-2"/>
          <c:w val="0.88139547512455085"/>
          <c:h val="0.71697536364049574"/>
        </c:manualLayout>
      </c:layout>
      <c:lineChart>
        <c:grouping val="standard"/>
        <c:ser>
          <c:idx val="3"/>
          <c:order val="0"/>
          <c:tx>
            <c:strRef>
              <c:f>Sheet1!$B$1</c:f>
              <c:strCache>
                <c:ptCount val="1"/>
                <c:pt idx="0">
                  <c:v>TME</c:v>
                </c:pt>
              </c:strCache>
            </c:strRef>
          </c:tx>
          <c:spPr>
            <a:ln w="31750">
              <a:solidFill>
                <a:schemeClr val="accent1"/>
              </a:solidFill>
              <a:prstDash val="solid"/>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Sheet1!$B$2:$B$79</c:f>
              <c:numCache>
                <c:formatCode>General</c:formatCode>
                <c:ptCount val="78"/>
                <c:pt idx="0">
                  <c:v>38.99490544857958</c:v>
                </c:pt>
                <c:pt idx="1">
                  <c:v>38.81552296848416</c:v>
                </c:pt>
                <c:pt idx="2">
                  <c:v>39.520123839009294</c:v>
                </c:pt>
                <c:pt idx="3">
                  <c:v>40.956713537358702</c:v>
                </c:pt>
                <c:pt idx="4">
                  <c:v>41.544514245827784</c:v>
                </c:pt>
                <c:pt idx="5">
                  <c:v>40.708749926048647</c:v>
                </c:pt>
                <c:pt idx="6">
                  <c:v>39.163348847642006</c:v>
                </c:pt>
                <c:pt idx="7">
                  <c:v>36.056721840936611</c:v>
                </c:pt>
                <c:pt idx="8">
                  <c:v>36.269381655146638</c:v>
                </c:pt>
                <c:pt idx="9">
                  <c:v>35.483729304817523</c:v>
                </c:pt>
                <c:pt idx="10">
                  <c:v>36.209305279200713</c:v>
                </c:pt>
                <c:pt idx="11">
                  <c:v>36.248607353175231</c:v>
                </c:pt>
                <c:pt idx="12">
                  <c:v>36.134016789242985</c:v>
                </c:pt>
                <c:pt idx="13">
                  <c:v>37.684329358639658</c:v>
                </c:pt>
                <c:pt idx="14">
                  <c:v>37.39303281450038</c:v>
                </c:pt>
                <c:pt idx="15">
                  <c:v>37.685533808382871</c:v>
                </c:pt>
                <c:pt idx="16">
                  <c:v>37.398350786087263</c:v>
                </c:pt>
                <c:pt idx="17">
                  <c:v>38.811003133131535</c:v>
                </c:pt>
                <c:pt idx="18">
                  <c:v>40.298953662182363</c:v>
                </c:pt>
                <c:pt idx="19">
                  <c:v>43.197079950396585</c:v>
                </c:pt>
                <c:pt idx="20">
                  <c:v>41.53623373581209</c:v>
                </c:pt>
                <c:pt idx="21">
                  <c:v>40.195405230425166</c:v>
                </c:pt>
                <c:pt idx="22">
                  <c:v>39.554779723119999</c:v>
                </c:pt>
                <c:pt idx="23">
                  <c:v>39.445638891896479</c:v>
                </c:pt>
                <c:pt idx="24">
                  <c:v>38.543749662216925</c:v>
                </c:pt>
                <c:pt idx="25">
                  <c:v>40.30856385222684</c:v>
                </c:pt>
                <c:pt idx="26">
                  <c:v>44.652545219506749</c:v>
                </c:pt>
                <c:pt idx="27">
                  <c:v>46.398411976345059</c:v>
                </c:pt>
                <c:pt idx="28">
                  <c:v>45.139436619718303</c:v>
                </c:pt>
                <c:pt idx="29">
                  <c:v>42.270898093929986</c:v>
                </c:pt>
                <c:pt idx="30">
                  <c:v>41.473402677684042</c:v>
                </c:pt>
                <c:pt idx="31">
                  <c:v>41.003892556829172</c:v>
                </c:pt>
                <c:pt idx="32">
                  <c:v>42.894743729226711</c:v>
                </c:pt>
                <c:pt idx="33">
                  <c:v>43.011337320525989</c:v>
                </c:pt>
                <c:pt idx="34">
                  <c:v>43.295426754707755</c:v>
                </c:pt>
                <c:pt idx="35">
                  <c:v>42.872273829884755</c:v>
                </c:pt>
                <c:pt idx="36">
                  <c:v>42.535411389205066</c:v>
                </c:pt>
                <c:pt idx="37">
                  <c:v>40.443062187398148</c:v>
                </c:pt>
                <c:pt idx="38">
                  <c:v>39.218168034543005</c:v>
                </c:pt>
                <c:pt idx="39">
                  <c:v>37.221354661608906</c:v>
                </c:pt>
                <c:pt idx="40">
                  <c:v>34.573430995415514</c:v>
                </c:pt>
                <c:pt idx="41">
                  <c:v>34.78665065689497</c:v>
                </c:pt>
                <c:pt idx="42">
                  <c:v>34.976209222933093</c:v>
                </c:pt>
                <c:pt idx="43">
                  <c:v>36.869754529883842</c:v>
                </c:pt>
                <c:pt idx="44">
                  <c:v>38.698261270964778</c:v>
                </c:pt>
                <c:pt idx="45">
                  <c:v>38.097833212085078</c:v>
                </c:pt>
                <c:pt idx="46">
                  <c:v>37.814749028217534</c:v>
                </c:pt>
                <c:pt idx="47">
                  <c:v>37.535311761127936</c:v>
                </c:pt>
                <c:pt idx="48">
                  <c:v>35.709890483952265</c:v>
                </c:pt>
                <c:pt idx="49">
                  <c:v>35.78295708154954</c:v>
                </c:pt>
                <c:pt idx="50">
                  <c:v>35.303556407792918</c:v>
                </c:pt>
                <c:pt idx="51">
                  <c:v>35.19339464218907</c:v>
                </c:pt>
                <c:pt idx="52">
                  <c:v>35.524350327406239</c:v>
                </c:pt>
                <c:pt idx="53">
                  <c:v>36.528684212140249</c:v>
                </c:pt>
                <c:pt idx="54">
                  <c:v>37.560885412155102</c:v>
                </c:pt>
                <c:pt idx="55">
                  <c:v>38.883357181430803</c:v>
                </c:pt>
                <c:pt idx="56">
                  <c:v>40.145671535688535</c:v>
                </c:pt>
                <c:pt idx="57">
                  <c:v>40.005902590274601</c:v>
                </c:pt>
                <c:pt idx="58">
                  <c:v>39.769013061921449</c:v>
                </c:pt>
                <c:pt idx="59">
                  <c:v>40.291721491685301</c:v>
                </c:pt>
                <c:pt idx="60">
                  <c:v>43.841885958600741</c:v>
                </c:pt>
                <c:pt idx="61">
                  <c:v>46.599040679655381</c:v>
                </c:pt>
                <c:pt idx="62">
                  <c:v>46.21773158504719</c:v>
                </c:pt>
                <c:pt idx="63">
                  <c:v>45.143573865254453</c:v>
                </c:pt>
                <c:pt idx="64">
                  <c:v>44.43494857323234</c:v>
                </c:pt>
                <c:pt idx="65">
                  <c:v>43.035001543772985</c:v>
                </c:pt>
                <c:pt idx="66">
                  <c:v>42.331280737058691</c:v>
                </c:pt>
                <c:pt idx="67">
                  <c:v>41.487509359614144</c:v>
                </c:pt>
                <c:pt idx="68">
                  <c:v>40.832804697702507</c:v>
                </c:pt>
                <c:pt idx="69">
                  <c:v>40.32665388724994</c:v>
                </c:pt>
                <c:pt idx="70">
                  <c:v>39.925937093819883</c:v>
                </c:pt>
                <c:pt idx="71">
                  <c:v>38.981997964172734</c:v>
                </c:pt>
              </c:numCache>
            </c:numRef>
          </c:val>
          <c:extLst xmlns:c16r2="http://schemas.microsoft.com/office/drawing/2015/06/chart">
            <c:ext xmlns:c16="http://schemas.microsoft.com/office/drawing/2014/chart" uri="{C3380CC4-5D6E-409C-BE32-E72D297353CC}">
              <c16:uniqueId val="{00000000-049F-4AF8-BF7D-680499826019}"/>
            </c:ext>
          </c:extLst>
        </c:ser>
        <c:ser>
          <c:idx val="5"/>
          <c:order val="1"/>
          <c:tx>
            <c:strRef>
              <c:f>Sheet1!$C$1</c:f>
              <c:strCache>
                <c:ptCount val="1"/>
                <c:pt idx="0">
                  <c:v>Conservatives</c:v>
                </c:pt>
              </c:strCache>
            </c:strRef>
          </c:tx>
          <c:spPr>
            <a:ln w="31750">
              <a:solidFill>
                <a:srgbClr val="00B0F0"/>
              </a:solidFill>
              <a:prstDash val="solid"/>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Sheet1!$C$2:$C$79</c:f>
              <c:numCache>
                <c:formatCode>General</c:formatCode>
                <c:ptCount val="78"/>
                <c:pt idx="71">
                  <c:v>38.981997964172734</c:v>
                </c:pt>
                <c:pt idx="72">
                  <c:v>39.434108262248351</c:v>
                </c:pt>
                <c:pt idx="73">
                  <c:v>39.478237703097925</c:v>
                </c:pt>
                <c:pt idx="74">
                  <c:v>39.269820781129269</c:v>
                </c:pt>
                <c:pt idx="75">
                  <c:v>39.253637268118659</c:v>
                </c:pt>
              </c:numCache>
            </c:numRef>
          </c:val>
          <c:extLst xmlns:c16r2="http://schemas.microsoft.com/office/drawing/2015/06/chart">
            <c:ext xmlns:c16="http://schemas.microsoft.com/office/drawing/2014/chart" uri="{C3380CC4-5D6E-409C-BE32-E72D297353CC}">
              <c16:uniqueId val="{00000001-049F-4AF8-BF7D-680499826019}"/>
            </c:ext>
          </c:extLst>
        </c:ser>
        <c:ser>
          <c:idx val="0"/>
          <c:order val="2"/>
          <c:tx>
            <c:strRef>
              <c:f>Sheet1!$D$1</c:f>
              <c:strCache>
                <c:ptCount val="1"/>
                <c:pt idx="0">
                  <c:v>Labour</c:v>
                </c:pt>
              </c:strCache>
            </c:strRef>
          </c:tx>
          <c:spPr>
            <a:ln w="31750">
              <a:solidFill>
                <a:srgbClr val="FF0000"/>
              </a:solidFill>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Sheet1!$D$2:$D$79</c:f>
              <c:numCache>
                <c:formatCode>General</c:formatCode>
                <c:ptCount val="78"/>
                <c:pt idx="71">
                  <c:v>38.981997964172734</c:v>
                </c:pt>
                <c:pt idx="72">
                  <c:v>41.979698857844696</c:v>
                </c:pt>
                <c:pt idx="73">
                  <c:v>43.32428931945234</c:v>
                </c:pt>
                <c:pt idx="74">
                  <c:v>43.613002108651187</c:v>
                </c:pt>
                <c:pt idx="75">
                  <c:v>44.106501766286392</c:v>
                </c:pt>
              </c:numCache>
            </c:numRef>
          </c:val>
          <c:extLst xmlns:c16r2="http://schemas.microsoft.com/office/drawing/2015/06/chart">
            <c:ext xmlns:c16="http://schemas.microsoft.com/office/drawing/2014/chart" uri="{C3380CC4-5D6E-409C-BE32-E72D297353CC}">
              <c16:uniqueId val="{00000002-049F-4AF8-BF7D-680499826019}"/>
            </c:ext>
          </c:extLst>
        </c:ser>
        <c:ser>
          <c:idx val="1"/>
          <c:order val="3"/>
          <c:tx>
            <c:strRef>
              <c:f>Sheet1!$E$1</c:f>
              <c:strCache>
                <c:ptCount val="1"/>
                <c:pt idx="0">
                  <c:v>Liberal Democrat</c:v>
                </c:pt>
              </c:strCache>
            </c:strRef>
          </c:tx>
          <c:spPr>
            <a:ln w="31750">
              <a:solidFill>
                <a:srgbClr val="ED8D1C"/>
              </a:solidFill>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Sheet1!$E$2:$E$79</c:f>
              <c:numCache>
                <c:formatCode>General</c:formatCode>
                <c:ptCount val="78"/>
                <c:pt idx="71">
                  <c:v>38.981997964172734</c:v>
                </c:pt>
                <c:pt idx="72">
                  <c:v>39.36410405169056</c:v>
                </c:pt>
                <c:pt idx="73">
                  <c:v>39.833414620385732</c:v>
                </c:pt>
                <c:pt idx="74">
                  <c:v>39.874503829779087</c:v>
                </c:pt>
                <c:pt idx="75">
                  <c:v>40.143860405696238</c:v>
                </c:pt>
              </c:numCache>
            </c:numRef>
          </c:val>
          <c:extLst xmlns:c16r2="http://schemas.microsoft.com/office/drawing/2015/06/chart">
            <c:ext xmlns:c16="http://schemas.microsoft.com/office/drawing/2014/chart" uri="{C3380CC4-5D6E-409C-BE32-E72D297353CC}">
              <c16:uniqueId val="{00000000-DC2B-4253-9B6D-023B2ACF656B}"/>
            </c:ext>
          </c:extLst>
        </c:ser>
        <c:dLbls/>
        <c:marker val="1"/>
        <c:axId val="154360832"/>
        <c:axId val="154395392"/>
      </c:lineChart>
      <c:catAx>
        <c:axId val="154360832"/>
        <c:scaling>
          <c:orientation val="minMax"/>
        </c:scaling>
        <c:axPos val="b"/>
        <c:numFmt formatCode="General" sourceLinked="0"/>
        <c:tickLblPos val="nextTo"/>
        <c:spPr>
          <a:ln w="3175">
            <a:solidFill>
              <a:sysClr val="windowText" lastClr="000000"/>
            </a:solidFill>
          </a:ln>
        </c:spPr>
        <c:txPr>
          <a:bodyPr rot="-5400000" vert="horz"/>
          <a:lstStyle/>
          <a:p>
            <a:pPr>
              <a:defRPr lang="en-US" sz="1500"/>
            </a:pPr>
            <a:endParaRPr lang="en-US"/>
          </a:p>
        </c:txPr>
        <c:crossAx val="154395392"/>
        <c:crosses val="autoZero"/>
        <c:auto val="1"/>
        <c:lblAlgn val="ctr"/>
        <c:lblOffset val="100"/>
        <c:tickLblSkip val="1"/>
      </c:catAx>
      <c:valAx>
        <c:axId val="154395392"/>
        <c:scaling>
          <c:orientation val="minMax"/>
          <c:max val="50"/>
          <c:min val="30"/>
        </c:scaling>
        <c:axPos val="l"/>
        <c:majorGridlines>
          <c:spPr>
            <a:ln w="3175">
              <a:solidFill>
                <a:schemeClr val="tx1"/>
              </a:solidFill>
              <a:prstDash val="dash"/>
            </a:ln>
          </c:spPr>
        </c:majorGridlines>
        <c:title>
          <c:tx>
            <c:rich>
              <a:bodyPr rot="-5400000" vert="horz"/>
              <a:lstStyle/>
              <a:p>
                <a:pPr>
                  <a:defRPr lang="en-US" sz="1500" b="1"/>
                </a:pPr>
                <a:r>
                  <a:rPr lang="en-GB" sz="1500" b="1" dirty="0"/>
                  <a:t>Per cent of </a:t>
                </a:r>
                <a:r>
                  <a:rPr lang="en-GB" sz="1500" b="1" dirty="0" smtClean="0"/>
                  <a:t>national </a:t>
                </a:r>
                <a:r>
                  <a:rPr lang="en-GB" sz="1500" b="1" dirty="0"/>
                  <a:t>income</a:t>
                </a:r>
              </a:p>
            </c:rich>
          </c:tx>
          <c:layout>
            <c:manualLayout>
              <c:xMode val="edge"/>
              <c:yMode val="edge"/>
              <c:x val="2.2763293321294092E-3"/>
              <c:y val="9.2891669752316761E-2"/>
            </c:manualLayout>
          </c:layout>
        </c:title>
        <c:numFmt formatCode="#,##0" sourceLinked="0"/>
        <c:tickLblPos val="nextTo"/>
        <c:spPr>
          <a:ln w="3175">
            <a:solidFill>
              <a:sysClr val="windowText" lastClr="000000"/>
            </a:solidFill>
          </a:ln>
        </c:spPr>
        <c:txPr>
          <a:bodyPr/>
          <a:lstStyle/>
          <a:p>
            <a:pPr>
              <a:defRPr lang="en-US" sz="1500"/>
            </a:pPr>
            <a:endParaRPr lang="en-US"/>
          </a:p>
        </c:txPr>
        <c:crossAx val="154360832"/>
        <c:crosses val="autoZero"/>
        <c:crossBetween val="midCat"/>
        <c:majorUnit val="5"/>
        <c:minorUnit val="2"/>
      </c:valAx>
      <c:spPr>
        <a:noFill/>
        <a:ln w="25400">
          <a:noFill/>
        </a:ln>
      </c:spPr>
    </c:plotArea>
    <c:plotVisOnly val="1"/>
    <c:dispBlanksAs val="gap"/>
  </c:chart>
  <c:spPr>
    <a:noFill/>
    <a:ln>
      <a:noFill/>
    </a:ln>
  </c:spPr>
  <c:txPr>
    <a:bodyPr/>
    <a:lstStyle/>
    <a:p>
      <a:pPr>
        <a:defRPr sz="900" b="0">
          <a:latin typeface="+mj-lt"/>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8801343697314538"/>
          <c:y val="9.1457885946075144E-3"/>
          <c:w val="0.78150547139907545"/>
          <c:h val="0.8662762196047824"/>
        </c:manualLayout>
      </c:layout>
      <c:barChart>
        <c:barDir val="bar"/>
        <c:grouping val="clustered"/>
        <c:ser>
          <c:idx val="0"/>
          <c:order val="0"/>
          <c:tx>
            <c:strRef>
              <c:f>Sheet1!$B$1</c:f>
              <c:strCache>
                <c:ptCount val="1"/>
                <c:pt idx="0">
                  <c:v>B</c:v>
                </c:pt>
              </c:strCache>
            </c:strRef>
          </c:tx>
          <c:spPr>
            <a:solidFill>
              <a:schemeClr val="bg2"/>
            </a:solidFill>
          </c:spPr>
          <c:cat>
            <c:strRef>
              <c:f>Sheet1!$A$2:$A$39</c:f>
              <c:strCache>
                <c:ptCount val="38"/>
                <c:pt idx="0">
                  <c:v>Singapore</c:v>
                </c:pt>
                <c:pt idx="1">
                  <c:v>Hong Kong</c:v>
                </c:pt>
                <c:pt idx="2">
                  <c:v>South Korea</c:v>
                </c:pt>
                <c:pt idx="3">
                  <c:v>Ireland</c:v>
                </c:pt>
                <c:pt idx="4">
                  <c:v>Switzerland</c:v>
                </c:pt>
                <c:pt idx="5">
                  <c:v>Lithuania</c:v>
                </c:pt>
                <c:pt idx="6">
                  <c:v>United States</c:v>
                </c:pt>
                <c:pt idx="7">
                  <c:v>Latvia</c:v>
                </c:pt>
                <c:pt idx="8">
                  <c:v>Australia</c:v>
                </c:pt>
                <c:pt idx="9">
                  <c:v>Japan</c:v>
                </c:pt>
                <c:pt idx="10">
                  <c:v>New Zealand</c:v>
                </c:pt>
                <c:pt idx="11">
                  <c:v>Malta</c:v>
                </c:pt>
                <c:pt idx="12">
                  <c:v>Cyprus</c:v>
                </c:pt>
                <c:pt idx="13">
                  <c:v>United Kingdom (2019)</c:v>
                </c:pt>
                <c:pt idx="14">
                  <c:v>UK (2023, Conservative)</c:v>
                </c:pt>
                <c:pt idx="15">
                  <c:v>UK (2023, Liberal Democrat)</c:v>
                </c:pt>
                <c:pt idx="16">
                  <c:v>Israel</c:v>
                </c:pt>
                <c:pt idx="17">
                  <c:v>Slovenia</c:v>
                </c:pt>
                <c:pt idx="18">
                  <c:v>Estonia</c:v>
                </c:pt>
                <c:pt idx="19">
                  <c:v>Slovakia</c:v>
                </c:pt>
                <c:pt idx="20">
                  <c:v>Canada</c:v>
                </c:pt>
                <c:pt idx="21">
                  <c:v>Iceland</c:v>
                </c:pt>
                <c:pt idx="22">
                  <c:v>Spain</c:v>
                </c:pt>
                <c:pt idx="23">
                  <c:v>Czech Republic</c:v>
                </c:pt>
                <c:pt idx="24">
                  <c:v>Netherlands</c:v>
                </c:pt>
                <c:pt idx="25">
                  <c:v>Portugal</c:v>
                </c:pt>
                <c:pt idx="26">
                  <c:v>UK (2023, Labour)</c:v>
                </c:pt>
                <c:pt idx="27">
                  <c:v>Luxembourg</c:v>
                </c:pt>
                <c:pt idx="28">
                  <c:v>Germany</c:v>
                </c:pt>
                <c:pt idx="29">
                  <c:v>Austria</c:v>
                </c:pt>
                <c:pt idx="30">
                  <c:v>Greece</c:v>
                </c:pt>
                <c:pt idx="31">
                  <c:v>Norway</c:v>
                </c:pt>
                <c:pt idx="32">
                  <c:v>Sweden</c:v>
                </c:pt>
                <c:pt idx="33">
                  <c:v>Italy</c:v>
                </c:pt>
                <c:pt idx="34">
                  <c:v>Denmark</c:v>
                </c:pt>
                <c:pt idx="35">
                  <c:v>Belgium</c:v>
                </c:pt>
                <c:pt idx="36">
                  <c:v>Finland</c:v>
                </c:pt>
                <c:pt idx="37">
                  <c:v>France</c:v>
                </c:pt>
              </c:strCache>
            </c:strRef>
          </c:cat>
          <c:val>
            <c:numRef>
              <c:f>Sheet1!$B$2:$B$39</c:f>
              <c:numCache>
                <c:formatCode>General</c:formatCode>
                <c:ptCount val="38"/>
                <c:pt idx="0">
                  <c:v>14.317811943079985</c:v>
                </c:pt>
                <c:pt idx="1">
                  <c:v>19.578421625451352</c:v>
                </c:pt>
                <c:pt idx="2">
                  <c:v>22.130714806060261</c:v>
                </c:pt>
                <c:pt idx="3">
                  <c:v>25.294415107017524</c:v>
                </c:pt>
                <c:pt idx="4">
                  <c:v>32.544474280371205</c:v>
                </c:pt>
                <c:pt idx="5">
                  <c:v>34.520455916794468</c:v>
                </c:pt>
                <c:pt idx="6">
                  <c:v>36.191708798938336</c:v>
                </c:pt>
                <c:pt idx="7">
                  <c:v>36.523025013217598</c:v>
                </c:pt>
                <c:pt idx="8">
                  <c:v>36.720997130511641</c:v>
                </c:pt>
                <c:pt idx="9">
                  <c:v>36.965866437132568</c:v>
                </c:pt>
                <c:pt idx="10">
                  <c:v>37.167546122874619</c:v>
                </c:pt>
                <c:pt idx="11">
                  <c:v>37.894388814148762</c:v>
                </c:pt>
                <c:pt idx="12">
                  <c:v>38.317514234289497</c:v>
                </c:pt>
                <c:pt idx="16">
                  <c:v>39.599198289345566</c:v>
                </c:pt>
                <c:pt idx="17">
                  <c:v>39.753929548048923</c:v>
                </c:pt>
                <c:pt idx="18">
                  <c:v>39.801269933979405</c:v>
                </c:pt>
                <c:pt idx="19">
                  <c:v>40.389267535654511</c:v>
                </c:pt>
                <c:pt idx="20">
                  <c:v>40.696637901930579</c:v>
                </c:pt>
                <c:pt idx="21">
                  <c:v>40.936030664886644</c:v>
                </c:pt>
                <c:pt idx="22">
                  <c:v>41.311101038812772</c:v>
                </c:pt>
                <c:pt idx="23">
                  <c:v>41.354940656676042</c:v>
                </c:pt>
                <c:pt idx="24">
                  <c:v>42.774557407102705</c:v>
                </c:pt>
                <c:pt idx="25">
                  <c:v>43.415104951208846</c:v>
                </c:pt>
                <c:pt idx="27">
                  <c:v>43.64148777751236</c:v>
                </c:pt>
                <c:pt idx="28">
                  <c:v>45.23724725998462</c:v>
                </c:pt>
                <c:pt idx="29">
                  <c:v>47.92677184457213</c:v>
                </c:pt>
                <c:pt idx="30">
                  <c:v>48.021428828373551</c:v>
                </c:pt>
                <c:pt idx="31">
                  <c:v>48.077633009887059</c:v>
                </c:pt>
                <c:pt idx="32">
                  <c:v>48.402453163649334</c:v>
                </c:pt>
                <c:pt idx="33">
                  <c:v>48.778457659329696</c:v>
                </c:pt>
                <c:pt idx="34">
                  <c:v>51.488746826453898</c:v>
                </c:pt>
                <c:pt idx="35">
                  <c:v>52.10892883866174</c:v>
                </c:pt>
                <c:pt idx="36">
                  <c:v>53.187936975287357</c:v>
                </c:pt>
                <c:pt idx="37">
                  <c:v>55.650197088405861</c:v>
                </c:pt>
              </c:numCache>
            </c:numRef>
          </c:val>
          <c:extLst xmlns:c16r2="http://schemas.microsoft.com/office/drawing/2015/06/chart">
            <c:ext xmlns:c16="http://schemas.microsoft.com/office/drawing/2014/chart" uri="{C3380CC4-5D6E-409C-BE32-E72D297353CC}">
              <c16:uniqueId val="{00000000-BA26-49B6-A6C7-C6F32D71A332}"/>
            </c:ext>
          </c:extLst>
        </c:ser>
        <c:ser>
          <c:idx val="1"/>
          <c:order val="1"/>
          <c:tx>
            <c:strRef>
              <c:f>Sheet1!$C$1</c:f>
              <c:strCache>
                <c:ptCount val="1"/>
                <c:pt idx="0">
                  <c:v>Column1</c:v>
                </c:pt>
              </c:strCache>
            </c:strRef>
          </c:tx>
          <c:spPr>
            <a:solidFill>
              <a:schemeClr val="tx2"/>
            </a:solidFill>
            <a:ln>
              <a:solidFill>
                <a:schemeClr val="accent1"/>
              </a:solidFill>
            </a:ln>
          </c:spPr>
          <c:cat>
            <c:strRef>
              <c:f>Sheet1!$A$2:$A$39</c:f>
              <c:strCache>
                <c:ptCount val="38"/>
                <c:pt idx="0">
                  <c:v>Singapore</c:v>
                </c:pt>
                <c:pt idx="1">
                  <c:v>Hong Kong</c:v>
                </c:pt>
                <c:pt idx="2">
                  <c:v>South Korea</c:v>
                </c:pt>
                <c:pt idx="3">
                  <c:v>Ireland</c:v>
                </c:pt>
                <c:pt idx="4">
                  <c:v>Switzerland</c:v>
                </c:pt>
                <c:pt idx="5">
                  <c:v>Lithuania</c:v>
                </c:pt>
                <c:pt idx="6">
                  <c:v>United States</c:v>
                </c:pt>
                <c:pt idx="7">
                  <c:v>Latvia</c:v>
                </c:pt>
                <c:pt idx="8">
                  <c:v>Australia</c:v>
                </c:pt>
                <c:pt idx="9">
                  <c:v>Japan</c:v>
                </c:pt>
                <c:pt idx="10">
                  <c:v>New Zealand</c:v>
                </c:pt>
                <c:pt idx="11">
                  <c:v>Malta</c:v>
                </c:pt>
                <c:pt idx="12">
                  <c:v>Cyprus</c:v>
                </c:pt>
                <c:pt idx="13">
                  <c:v>United Kingdom (2019)</c:v>
                </c:pt>
                <c:pt idx="14">
                  <c:v>UK (2023, Conservative)</c:v>
                </c:pt>
                <c:pt idx="15">
                  <c:v>UK (2023, Liberal Democrat)</c:v>
                </c:pt>
                <c:pt idx="16">
                  <c:v>Israel</c:v>
                </c:pt>
                <c:pt idx="17">
                  <c:v>Slovenia</c:v>
                </c:pt>
                <c:pt idx="18">
                  <c:v>Estonia</c:v>
                </c:pt>
                <c:pt idx="19">
                  <c:v>Slovakia</c:v>
                </c:pt>
                <c:pt idx="20">
                  <c:v>Canada</c:v>
                </c:pt>
                <c:pt idx="21">
                  <c:v>Iceland</c:v>
                </c:pt>
                <c:pt idx="22">
                  <c:v>Spain</c:v>
                </c:pt>
                <c:pt idx="23">
                  <c:v>Czech Republic</c:v>
                </c:pt>
                <c:pt idx="24">
                  <c:v>Netherlands</c:v>
                </c:pt>
                <c:pt idx="25">
                  <c:v>Portugal</c:v>
                </c:pt>
                <c:pt idx="26">
                  <c:v>UK (2023, Labour)</c:v>
                </c:pt>
                <c:pt idx="27">
                  <c:v>Luxembourg</c:v>
                </c:pt>
                <c:pt idx="28">
                  <c:v>Germany</c:v>
                </c:pt>
                <c:pt idx="29">
                  <c:v>Austria</c:v>
                </c:pt>
                <c:pt idx="30">
                  <c:v>Greece</c:v>
                </c:pt>
                <c:pt idx="31">
                  <c:v>Norway</c:v>
                </c:pt>
                <c:pt idx="32">
                  <c:v>Sweden</c:v>
                </c:pt>
                <c:pt idx="33">
                  <c:v>Italy</c:v>
                </c:pt>
                <c:pt idx="34">
                  <c:v>Denmark</c:v>
                </c:pt>
                <c:pt idx="35">
                  <c:v>Belgium</c:v>
                </c:pt>
                <c:pt idx="36">
                  <c:v>Finland</c:v>
                </c:pt>
                <c:pt idx="37">
                  <c:v>France</c:v>
                </c:pt>
              </c:strCache>
            </c:strRef>
          </c:cat>
          <c:val>
            <c:numRef>
              <c:f>Sheet1!$C$2:$C$39</c:f>
              <c:numCache>
                <c:formatCode>General</c:formatCode>
                <c:ptCount val="38"/>
                <c:pt idx="13">
                  <c:v>38.365762827134631</c:v>
                </c:pt>
              </c:numCache>
            </c:numRef>
          </c:val>
          <c:extLst xmlns:c16r2="http://schemas.microsoft.com/office/drawing/2015/06/chart">
            <c:ext xmlns:c16="http://schemas.microsoft.com/office/drawing/2014/chart" uri="{C3380CC4-5D6E-409C-BE32-E72D297353CC}">
              <c16:uniqueId val="{00000001-BA26-49B6-A6C7-C6F32D71A332}"/>
            </c:ext>
          </c:extLst>
        </c:ser>
        <c:ser>
          <c:idx val="2"/>
          <c:order val="2"/>
          <c:tx>
            <c:strRef>
              <c:f>Sheet1!$D$1</c:f>
              <c:strCache>
                <c:ptCount val="1"/>
                <c:pt idx="0">
                  <c:v>C</c:v>
                </c:pt>
              </c:strCache>
            </c:strRef>
          </c:tx>
          <c:spPr>
            <a:solidFill>
              <a:schemeClr val="tx1"/>
            </a:solidFill>
          </c:spPr>
          <c:dPt>
            <c:idx val="12"/>
            <c:spPr>
              <a:solidFill>
                <a:srgbClr val="00B0F0"/>
              </a:solidFill>
            </c:spPr>
            <c:extLst xmlns:c16r2="http://schemas.microsoft.com/office/drawing/2015/06/chart">
              <c:ext xmlns:c16="http://schemas.microsoft.com/office/drawing/2014/chart" uri="{C3380CC4-5D6E-409C-BE32-E72D297353CC}">
                <c16:uniqueId val="{00000000-FEFE-4F42-8AE9-1FC3E90147C3}"/>
              </c:ext>
            </c:extLst>
          </c:dPt>
          <c:dPt>
            <c:idx val="14"/>
            <c:spPr>
              <a:solidFill>
                <a:srgbClr val="00B0F0"/>
              </a:solidFill>
            </c:spPr>
            <c:extLst xmlns:c16r2="http://schemas.microsoft.com/office/drawing/2015/06/chart">
              <c:ext xmlns:c16="http://schemas.microsoft.com/office/drawing/2014/chart" uri="{C3380CC4-5D6E-409C-BE32-E72D297353CC}">
                <c16:uniqueId val="{00000005-8833-46A4-99D4-98E95BCDB44A}"/>
              </c:ext>
            </c:extLst>
          </c:dPt>
          <c:cat>
            <c:strRef>
              <c:f>Sheet1!$A$2:$A$39</c:f>
              <c:strCache>
                <c:ptCount val="38"/>
                <c:pt idx="0">
                  <c:v>Singapore</c:v>
                </c:pt>
                <c:pt idx="1">
                  <c:v>Hong Kong</c:v>
                </c:pt>
                <c:pt idx="2">
                  <c:v>South Korea</c:v>
                </c:pt>
                <c:pt idx="3">
                  <c:v>Ireland</c:v>
                </c:pt>
                <c:pt idx="4">
                  <c:v>Switzerland</c:v>
                </c:pt>
                <c:pt idx="5">
                  <c:v>Lithuania</c:v>
                </c:pt>
                <c:pt idx="6">
                  <c:v>United States</c:v>
                </c:pt>
                <c:pt idx="7">
                  <c:v>Latvia</c:v>
                </c:pt>
                <c:pt idx="8">
                  <c:v>Australia</c:v>
                </c:pt>
                <c:pt idx="9">
                  <c:v>Japan</c:v>
                </c:pt>
                <c:pt idx="10">
                  <c:v>New Zealand</c:v>
                </c:pt>
                <c:pt idx="11">
                  <c:v>Malta</c:v>
                </c:pt>
                <c:pt idx="12">
                  <c:v>Cyprus</c:v>
                </c:pt>
                <c:pt idx="13">
                  <c:v>United Kingdom (2019)</c:v>
                </c:pt>
                <c:pt idx="14">
                  <c:v>UK (2023, Conservative)</c:v>
                </c:pt>
                <c:pt idx="15">
                  <c:v>UK (2023, Liberal Democrat)</c:v>
                </c:pt>
                <c:pt idx="16">
                  <c:v>Israel</c:v>
                </c:pt>
                <c:pt idx="17">
                  <c:v>Slovenia</c:v>
                </c:pt>
                <c:pt idx="18">
                  <c:v>Estonia</c:v>
                </c:pt>
                <c:pt idx="19">
                  <c:v>Slovakia</c:v>
                </c:pt>
                <c:pt idx="20">
                  <c:v>Canada</c:v>
                </c:pt>
                <c:pt idx="21">
                  <c:v>Iceland</c:v>
                </c:pt>
                <c:pt idx="22">
                  <c:v>Spain</c:v>
                </c:pt>
                <c:pt idx="23">
                  <c:v>Czech Republic</c:v>
                </c:pt>
                <c:pt idx="24">
                  <c:v>Netherlands</c:v>
                </c:pt>
                <c:pt idx="25">
                  <c:v>Portugal</c:v>
                </c:pt>
                <c:pt idx="26">
                  <c:v>UK (2023, Labour)</c:v>
                </c:pt>
                <c:pt idx="27">
                  <c:v>Luxembourg</c:v>
                </c:pt>
                <c:pt idx="28">
                  <c:v>Germany</c:v>
                </c:pt>
                <c:pt idx="29">
                  <c:v>Austria</c:v>
                </c:pt>
                <c:pt idx="30">
                  <c:v>Greece</c:v>
                </c:pt>
                <c:pt idx="31">
                  <c:v>Norway</c:v>
                </c:pt>
                <c:pt idx="32">
                  <c:v>Sweden</c:v>
                </c:pt>
                <c:pt idx="33">
                  <c:v>Italy</c:v>
                </c:pt>
                <c:pt idx="34">
                  <c:v>Denmark</c:v>
                </c:pt>
                <c:pt idx="35">
                  <c:v>Belgium</c:v>
                </c:pt>
                <c:pt idx="36">
                  <c:v>Finland</c:v>
                </c:pt>
                <c:pt idx="37">
                  <c:v>France</c:v>
                </c:pt>
              </c:strCache>
            </c:strRef>
          </c:cat>
          <c:val>
            <c:numRef>
              <c:f>Sheet1!$D$2:$D$39</c:f>
              <c:numCache>
                <c:formatCode>General</c:formatCode>
                <c:ptCount val="38"/>
                <c:pt idx="14" formatCode="0.0000000000000">
                  <c:v>38.484118023283841</c:v>
                </c:pt>
              </c:numCache>
            </c:numRef>
          </c:val>
          <c:extLst xmlns:c16r2="http://schemas.microsoft.com/office/drawing/2015/06/chart">
            <c:ext xmlns:c16="http://schemas.microsoft.com/office/drawing/2014/chart" uri="{C3380CC4-5D6E-409C-BE32-E72D297353CC}">
              <c16:uniqueId val="{00000002-BA26-49B6-A6C7-C6F32D71A332}"/>
            </c:ext>
          </c:extLst>
        </c:ser>
        <c:ser>
          <c:idx val="3"/>
          <c:order val="3"/>
          <c:tx>
            <c:strRef>
              <c:f>Sheet1!$E$1</c:f>
              <c:strCache>
                <c:ptCount val="1"/>
                <c:pt idx="0">
                  <c:v>D</c:v>
                </c:pt>
              </c:strCache>
            </c:strRef>
          </c:tx>
          <c:spPr>
            <a:solidFill>
              <a:srgbClr val="ED8D1C"/>
            </a:solidFill>
            <a:ln>
              <a:noFill/>
            </a:ln>
          </c:spPr>
          <c:dPt>
            <c:idx val="13"/>
            <c:extLst xmlns:c16r2="http://schemas.microsoft.com/office/drawing/2015/06/chart">
              <c:ext xmlns:c16="http://schemas.microsoft.com/office/drawing/2014/chart" uri="{C3380CC4-5D6E-409C-BE32-E72D297353CC}">
                <c16:uniqueId val="{00000001-FEFE-4F42-8AE9-1FC3E90147C3}"/>
              </c:ext>
            </c:extLst>
          </c:dPt>
          <c:dPt>
            <c:idx val="16"/>
            <c:extLst xmlns:c16r2="http://schemas.microsoft.com/office/drawing/2015/06/chart">
              <c:ext xmlns:c16="http://schemas.microsoft.com/office/drawing/2014/chart" uri="{C3380CC4-5D6E-409C-BE32-E72D297353CC}">
                <c16:uniqueId val="{00000004-8833-46A4-99D4-98E95BCDB44A}"/>
              </c:ext>
            </c:extLst>
          </c:dPt>
          <c:cat>
            <c:strRef>
              <c:f>Sheet1!$A$2:$A$39</c:f>
              <c:strCache>
                <c:ptCount val="38"/>
                <c:pt idx="0">
                  <c:v>Singapore</c:v>
                </c:pt>
                <c:pt idx="1">
                  <c:v>Hong Kong</c:v>
                </c:pt>
                <c:pt idx="2">
                  <c:v>South Korea</c:v>
                </c:pt>
                <c:pt idx="3">
                  <c:v>Ireland</c:v>
                </c:pt>
                <c:pt idx="4">
                  <c:v>Switzerland</c:v>
                </c:pt>
                <c:pt idx="5">
                  <c:v>Lithuania</c:v>
                </c:pt>
                <c:pt idx="6">
                  <c:v>United States</c:v>
                </c:pt>
                <c:pt idx="7">
                  <c:v>Latvia</c:v>
                </c:pt>
                <c:pt idx="8">
                  <c:v>Australia</c:v>
                </c:pt>
                <c:pt idx="9">
                  <c:v>Japan</c:v>
                </c:pt>
                <c:pt idx="10">
                  <c:v>New Zealand</c:v>
                </c:pt>
                <c:pt idx="11">
                  <c:v>Malta</c:v>
                </c:pt>
                <c:pt idx="12">
                  <c:v>Cyprus</c:v>
                </c:pt>
                <c:pt idx="13">
                  <c:v>United Kingdom (2019)</c:v>
                </c:pt>
                <c:pt idx="14">
                  <c:v>UK (2023, Conservative)</c:v>
                </c:pt>
                <c:pt idx="15">
                  <c:v>UK (2023, Liberal Democrat)</c:v>
                </c:pt>
                <c:pt idx="16">
                  <c:v>Israel</c:v>
                </c:pt>
                <c:pt idx="17">
                  <c:v>Slovenia</c:v>
                </c:pt>
                <c:pt idx="18">
                  <c:v>Estonia</c:v>
                </c:pt>
                <c:pt idx="19">
                  <c:v>Slovakia</c:v>
                </c:pt>
                <c:pt idx="20">
                  <c:v>Canada</c:v>
                </c:pt>
                <c:pt idx="21">
                  <c:v>Iceland</c:v>
                </c:pt>
                <c:pt idx="22">
                  <c:v>Spain</c:v>
                </c:pt>
                <c:pt idx="23">
                  <c:v>Czech Republic</c:v>
                </c:pt>
                <c:pt idx="24">
                  <c:v>Netherlands</c:v>
                </c:pt>
                <c:pt idx="25">
                  <c:v>Portugal</c:v>
                </c:pt>
                <c:pt idx="26">
                  <c:v>UK (2023, Labour)</c:v>
                </c:pt>
                <c:pt idx="27">
                  <c:v>Luxembourg</c:v>
                </c:pt>
                <c:pt idx="28">
                  <c:v>Germany</c:v>
                </c:pt>
                <c:pt idx="29">
                  <c:v>Austria</c:v>
                </c:pt>
                <c:pt idx="30">
                  <c:v>Greece</c:v>
                </c:pt>
                <c:pt idx="31">
                  <c:v>Norway</c:v>
                </c:pt>
                <c:pt idx="32">
                  <c:v>Sweden</c:v>
                </c:pt>
                <c:pt idx="33">
                  <c:v>Italy</c:v>
                </c:pt>
                <c:pt idx="34">
                  <c:v>Denmark</c:v>
                </c:pt>
                <c:pt idx="35">
                  <c:v>Belgium</c:v>
                </c:pt>
                <c:pt idx="36">
                  <c:v>Finland</c:v>
                </c:pt>
                <c:pt idx="37">
                  <c:v>France</c:v>
                </c:pt>
              </c:strCache>
            </c:strRef>
          </c:cat>
          <c:val>
            <c:numRef>
              <c:f>Sheet1!$E$2:$E$39</c:f>
              <c:numCache>
                <c:formatCode>General</c:formatCode>
                <c:ptCount val="38"/>
                <c:pt idx="15" formatCode="0.00">
                  <c:v>39.373727291845796</c:v>
                </c:pt>
              </c:numCache>
            </c:numRef>
          </c:val>
          <c:extLst xmlns:c16r2="http://schemas.microsoft.com/office/drawing/2015/06/chart">
            <c:ext xmlns:c16="http://schemas.microsoft.com/office/drawing/2014/chart" uri="{C3380CC4-5D6E-409C-BE32-E72D297353CC}">
              <c16:uniqueId val="{00000003-BA26-49B6-A6C7-C6F32D71A332}"/>
            </c:ext>
          </c:extLst>
        </c:ser>
        <c:ser>
          <c:idx val="4"/>
          <c:order val="4"/>
          <c:tx>
            <c:strRef>
              <c:f>Sheet1!$F$1</c:f>
              <c:strCache>
                <c:ptCount val="1"/>
                <c:pt idx="0">
                  <c:v>E</c:v>
                </c:pt>
              </c:strCache>
            </c:strRef>
          </c:tx>
          <c:spPr>
            <a:solidFill>
              <a:srgbClr val="FF0000"/>
            </a:solidFill>
          </c:spPr>
          <c:cat>
            <c:strRef>
              <c:f>Sheet1!$A$2:$A$39</c:f>
              <c:strCache>
                <c:ptCount val="38"/>
                <c:pt idx="0">
                  <c:v>Singapore</c:v>
                </c:pt>
                <c:pt idx="1">
                  <c:v>Hong Kong</c:v>
                </c:pt>
                <c:pt idx="2">
                  <c:v>South Korea</c:v>
                </c:pt>
                <c:pt idx="3">
                  <c:v>Ireland</c:v>
                </c:pt>
                <c:pt idx="4">
                  <c:v>Switzerland</c:v>
                </c:pt>
                <c:pt idx="5">
                  <c:v>Lithuania</c:v>
                </c:pt>
                <c:pt idx="6">
                  <c:v>United States</c:v>
                </c:pt>
                <c:pt idx="7">
                  <c:v>Latvia</c:v>
                </c:pt>
                <c:pt idx="8">
                  <c:v>Australia</c:v>
                </c:pt>
                <c:pt idx="9">
                  <c:v>Japan</c:v>
                </c:pt>
                <c:pt idx="10">
                  <c:v>New Zealand</c:v>
                </c:pt>
                <c:pt idx="11">
                  <c:v>Malta</c:v>
                </c:pt>
                <c:pt idx="12">
                  <c:v>Cyprus</c:v>
                </c:pt>
                <c:pt idx="13">
                  <c:v>United Kingdom (2019)</c:v>
                </c:pt>
                <c:pt idx="14">
                  <c:v>UK (2023, Conservative)</c:v>
                </c:pt>
                <c:pt idx="15">
                  <c:v>UK (2023, Liberal Democrat)</c:v>
                </c:pt>
                <c:pt idx="16">
                  <c:v>Israel</c:v>
                </c:pt>
                <c:pt idx="17">
                  <c:v>Slovenia</c:v>
                </c:pt>
                <c:pt idx="18">
                  <c:v>Estonia</c:v>
                </c:pt>
                <c:pt idx="19">
                  <c:v>Slovakia</c:v>
                </c:pt>
                <c:pt idx="20">
                  <c:v>Canada</c:v>
                </c:pt>
                <c:pt idx="21">
                  <c:v>Iceland</c:v>
                </c:pt>
                <c:pt idx="22">
                  <c:v>Spain</c:v>
                </c:pt>
                <c:pt idx="23">
                  <c:v>Czech Republic</c:v>
                </c:pt>
                <c:pt idx="24">
                  <c:v>Netherlands</c:v>
                </c:pt>
                <c:pt idx="25">
                  <c:v>Portugal</c:v>
                </c:pt>
                <c:pt idx="26">
                  <c:v>UK (2023, Labour)</c:v>
                </c:pt>
                <c:pt idx="27">
                  <c:v>Luxembourg</c:v>
                </c:pt>
                <c:pt idx="28">
                  <c:v>Germany</c:v>
                </c:pt>
                <c:pt idx="29">
                  <c:v>Austria</c:v>
                </c:pt>
                <c:pt idx="30">
                  <c:v>Greece</c:v>
                </c:pt>
                <c:pt idx="31">
                  <c:v>Norway</c:v>
                </c:pt>
                <c:pt idx="32">
                  <c:v>Sweden</c:v>
                </c:pt>
                <c:pt idx="33">
                  <c:v>Italy</c:v>
                </c:pt>
                <c:pt idx="34">
                  <c:v>Denmark</c:v>
                </c:pt>
                <c:pt idx="35">
                  <c:v>Belgium</c:v>
                </c:pt>
                <c:pt idx="36">
                  <c:v>Finland</c:v>
                </c:pt>
                <c:pt idx="37">
                  <c:v>France</c:v>
                </c:pt>
              </c:strCache>
            </c:strRef>
          </c:cat>
          <c:val>
            <c:numRef>
              <c:f>Sheet1!$F$2:$F$39</c:f>
              <c:numCache>
                <c:formatCode>General</c:formatCode>
                <c:ptCount val="38"/>
                <c:pt idx="26" formatCode="0.00">
                  <c:v>43.326937408111284</c:v>
                </c:pt>
              </c:numCache>
            </c:numRef>
          </c:val>
          <c:extLst xmlns:c16r2="http://schemas.microsoft.com/office/drawing/2015/06/chart">
            <c:ext xmlns:c16="http://schemas.microsoft.com/office/drawing/2014/chart" uri="{C3380CC4-5D6E-409C-BE32-E72D297353CC}">
              <c16:uniqueId val="{00000004-BA26-49B6-A6C7-C6F32D71A332}"/>
            </c:ext>
          </c:extLst>
        </c:ser>
        <c:dLbls/>
        <c:overlap val="100"/>
        <c:axId val="154570752"/>
        <c:axId val="154572288"/>
      </c:barChart>
      <c:catAx>
        <c:axId val="154570752"/>
        <c:scaling>
          <c:orientation val="minMax"/>
        </c:scaling>
        <c:axPos val="l"/>
        <c:numFmt formatCode="General" sourceLinked="0"/>
        <c:tickLblPos val="nextTo"/>
        <c:txPr>
          <a:bodyPr/>
          <a:lstStyle/>
          <a:p>
            <a:pPr>
              <a:defRPr lang="en-US" sz="600"/>
            </a:pPr>
            <a:endParaRPr lang="en-US"/>
          </a:p>
        </c:txPr>
        <c:crossAx val="154572288"/>
        <c:crosses val="autoZero"/>
        <c:auto val="1"/>
        <c:lblAlgn val="ctr"/>
        <c:lblOffset val="100"/>
      </c:catAx>
      <c:valAx>
        <c:axId val="154572288"/>
        <c:scaling>
          <c:orientation val="minMax"/>
          <c:max val="60"/>
          <c:min val="0"/>
        </c:scaling>
        <c:axPos val="b"/>
        <c:majorGridlines>
          <c:spPr>
            <a:ln>
              <a:prstDash val="sysDash"/>
            </a:ln>
          </c:spPr>
        </c:majorGridlines>
        <c:title>
          <c:tx>
            <c:rich>
              <a:bodyPr/>
              <a:lstStyle/>
              <a:p>
                <a:pPr>
                  <a:defRPr lang="en-US" sz="1500"/>
                </a:pPr>
                <a:r>
                  <a:rPr lang="en-GB" sz="1500" dirty="0" smtClean="0"/>
                  <a:t>Per cent of national income</a:t>
                </a:r>
                <a:endParaRPr lang="en-GB" sz="1500" dirty="0"/>
              </a:p>
            </c:rich>
          </c:tx>
          <c:layout>
            <c:manualLayout>
              <c:xMode val="edge"/>
              <c:yMode val="edge"/>
              <c:x val="0.4366530065858848"/>
              <c:y val="0.94908981920748581"/>
            </c:manualLayout>
          </c:layout>
        </c:title>
        <c:numFmt formatCode="General" sourceLinked="1"/>
        <c:tickLblPos val="nextTo"/>
        <c:txPr>
          <a:bodyPr/>
          <a:lstStyle/>
          <a:p>
            <a:pPr>
              <a:defRPr lang="en-US" sz="1500"/>
            </a:pPr>
            <a:endParaRPr lang="en-US"/>
          </a:p>
        </c:txPr>
        <c:crossAx val="154570752"/>
        <c:crosses val="autoZero"/>
        <c:crossBetween val="between"/>
        <c:majorUnit val="10"/>
        <c:minorUnit val="2"/>
      </c:valAx>
    </c:plotArea>
    <c:plotVisOnly val="1"/>
    <c:dispBlanksAs val="gap"/>
  </c:chart>
  <c:txPr>
    <a:bodyPr/>
    <a:lstStyle/>
    <a:p>
      <a:pPr>
        <a:defRPr sz="14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0048620626511527"/>
          <c:y val="3.2377368511161839E-2"/>
          <c:w val="0.88139547512455263"/>
          <c:h val="0.71697536364049574"/>
        </c:manualLayout>
      </c:layout>
      <c:lineChart>
        <c:grouping val="standard"/>
        <c:ser>
          <c:idx val="4"/>
          <c:order val="0"/>
          <c:tx>
            <c:strRef>
              <c:f>Sheet1!$F$1</c:f>
              <c:strCache>
                <c:ptCount val="1"/>
                <c:pt idx="0">
                  <c:v>National accounts taxes</c:v>
                </c:pt>
              </c:strCache>
            </c:strRef>
          </c:tx>
          <c:spPr>
            <a:ln w="31750">
              <a:solidFill>
                <a:schemeClr val="bg2"/>
              </a:solidFill>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Sheet1!$F$2:$F$79</c:f>
              <c:numCache>
                <c:formatCode>General</c:formatCode>
                <c:ptCount val="78"/>
                <c:pt idx="0">
                  <c:v>36.706674725844053</c:v>
                </c:pt>
                <c:pt idx="1">
                  <c:v>36.409300818277565</c:v>
                </c:pt>
                <c:pt idx="2">
                  <c:v>35.572755417956657</c:v>
                </c:pt>
                <c:pt idx="3">
                  <c:v>34.291425420457678</c:v>
                </c:pt>
                <c:pt idx="4">
                  <c:v>33.472936100006343</c:v>
                </c:pt>
                <c:pt idx="5">
                  <c:v>31.296219605987101</c:v>
                </c:pt>
                <c:pt idx="6">
                  <c:v>30.510850670105988</c:v>
                </c:pt>
                <c:pt idx="7">
                  <c:v>29.284416633023813</c:v>
                </c:pt>
                <c:pt idx="8">
                  <c:v>28.909022977769471</c:v>
                </c:pt>
                <c:pt idx="9">
                  <c:v>28.584603223398179</c:v>
                </c:pt>
                <c:pt idx="10">
                  <c:v>29.177426865924392</c:v>
                </c:pt>
                <c:pt idx="11">
                  <c:v>28.139423842113633</c:v>
                </c:pt>
                <c:pt idx="12">
                  <c:v>27.594532352722673</c:v>
                </c:pt>
                <c:pt idx="13">
                  <c:v>29.63381076695125</c:v>
                </c:pt>
                <c:pt idx="14">
                  <c:v>29.415133751094942</c:v>
                </c:pt>
                <c:pt idx="15">
                  <c:v>28.502971652612256</c:v>
                </c:pt>
                <c:pt idx="16">
                  <c:v>28.924016320940453</c:v>
                </c:pt>
                <c:pt idx="17">
                  <c:v>30.529446126068716</c:v>
                </c:pt>
                <c:pt idx="18">
                  <c:v>31.243148978574983</c:v>
                </c:pt>
                <c:pt idx="19">
                  <c:v>32.431736821170368</c:v>
                </c:pt>
                <c:pt idx="20">
                  <c:v>33.676185608722506</c:v>
                </c:pt>
                <c:pt idx="21">
                  <c:v>35.045417982774516</c:v>
                </c:pt>
                <c:pt idx="22">
                  <c:v>33.628303289030235</c:v>
                </c:pt>
                <c:pt idx="23">
                  <c:v>32.030440364418176</c:v>
                </c:pt>
                <c:pt idx="24">
                  <c:v>29.796519483327021</c:v>
                </c:pt>
                <c:pt idx="25">
                  <c:v>29.75712649912613</c:v>
                </c:pt>
                <c:pt idx="26">
                  <c:v>32.47254257300775</c:v>
                </c:pt>
                <c:pt idx="27">
                  <c:v>33.336917414498984</c:v>
                </c:pt>
                <c:pt idx="28">
                  <c:v>32.776760563380272</c:v>
                </c:pt>
                <c:pt idx="29">
                  <c:v>31.636906913419601</c:v>
                </c:pt>
                <c:pt idx="30">
                  <c:v>30.404670596989291</c:v>
                </c:pt>
                <c:pt idx="31">
                  <c:v>31.201961332501778</c:v>
                </c:pt>
                <c:pt idx="32">
                  <c:v>32.11862220577185</c:v>
                </c:pt>
                <c:pt idx="33">
                  <c:v>34.058948696778693</c:v>
                </c:pt>
                <c:pt idx="34">
                  <c:v>33.755502567865001</c:v>
                </c:pt>
                <c:pt idx="35">
                  <c:v>33.063371228634999</c:v>
                </c:pt>
                <c:pt idx="36">
                  <c:v>33.641014206040751</c:v>
                </c:pt>
                <c:pt idx="37">
                  <c:v>32.724778138298127</c:v>
                </c:pt>
                <c:pt idx="38">
                  <c:v>32.51678257907863</c:v>
                </c:pt>
                <c:pt idx="39">
                  <c:v>31.741027605408618</c:v>
                </c:pt>
                <c:pt idx="40">
                  <c:v>31.213398675589744</c:v>
                </c:pt>
                <c:pt idx="41">
                  <c:v>30.814505108297183</c:v>
                </c:pt>
                <c:pt idx="42">
                  <c:v>30.513351936573684</c:v>
                </c:pt>
                <c:pt idx="43">
                  <c:v>30.404964671324787</c:v>
                </c:pt>
                <c:pt idx="44">
                  <c:v>29.24833909096974</c:v>
                </c:pt>
                <c:pt idx="45">
                  <c:v>28.507309599520823</c:v>
                </c:pt>
                <c:pt idx="46">
                  <c:v>29.540225235330091</c:v>
                </c:pt>
                <c:pt idx="47">
                  <c:v>30.303044400069307</c:v>
                </c:pt>
                <c:pt idx="48">
                  <c:v>29.8821267802631</c:v>
                </c:pt>
                <c:pt idx="49">
                  <c:v>31.378220864331492</c:v>
                </c:pt>
                <c:pt idx="50">
                  <c:v>32.007072152701092</c:v>
                </c:pt>
                <c:pt idx="51">
                  <c:v>32.944212513551456</c:v>
                </c:pt>
                <c:pt idx="52">
                  <c:v>33.51952156296224</c:v>
                </c:pt>
                <c:pt idx="53">
                  <c:v>32.807477284017452</c:v>
                </c:pt>
                <c:pt idx="54">
                  <c:v>31.669576284174124</c:v>
                </c:pt>
                <c:pt idx="55">
                  <c:v>32.467627685867328</c:v>
                </c:pt>
                <c:pt idx="56">
                  <c:v>33.307905075535473</c:v>
                </c:pt>
                <c:pt idx="57">
                  <c:v>33.496704387096678</c:v>
                </c:pt>
                <c:pt idx="58">
                  <c:v>33.767789557185395</c:v>
                </c:pt>
                <c:pt idx="59">
                  <c:v>33.899471819352335</c:v>
                </c:pt>
                <c:pt idx="60">
                  <c:v>32.597957858853697</c:v>
                </c:pt>
                <c:pt idx="61">
                  <c:v>32.542884049699538</c:v>
                </c:pt>
                <c:pt idx="62">
                  <c:v>33.630793438574088</c:v>
                </c:pt>
                <c:pt idx="63">
                  <c:v>33.861861279591849</c:v>
                </c:pt>
                <c:pt idx="64">
                  <c:v>33.040214884680701</c:v>
                </c:pt>
                <c:pt idx="65">
                  <c:v>33.043253712072307</c:v>
                </c:pt>
                <c:pt idx="66">
                  <c:v>32.927324291703343</c:v>
                </c:pt>
                <c:pt idx="67">
                  <c:v>33.122471858411522</c:v>
                </c:pt>
                <c:pt idx="68">
                  <c:v>33.959469145942627</c:v>
                </c:pt>
                <c:pt idx="69">
                  <c:v>33.748059748852057</c:v>
                </c:pt>
                <c:pt idx="70">
                  <c:v>34.355206035157629</c:v>
                </c:pt>
                <c:pt idx="71">
                  <c:v>34.396899217565888</c:v>
                </c:pt>
              </c:numCache>
            </c:numRef>
          </c:val>
          <c:extLst xmlns:c16r2="http://schemas.microsoft.com/office/drawing/2015/06/chart">
            <c:ext xmlns:c16="http://schemas.microsoft.com/office/drawing/2014/chart" uri="{C3380CC4-5D6E-409C-BE32-E72D297353CC}">
              <c16:uniqueId val="{00000004-8F95-4831-A48F-ABC8E55D42AF}"/>
            </c:ext>
          </c:extLst>
        </c:ser>
        <c:ser>
          <c:idx val="6"/>
          <c:order val="1"/>
          <c:tx>
            <c:strRef>
              <c:f>Sheet1!$G$1</c:f>
              <c:strCache>
                <c:ptCount val="1"/>
                <c:pt idx="0">
                  <c:v>Conservatives2</c:v>
                </c:pt>
              </c:strCache>
            </c:strRef>
          </c:tx>
          <c:spPr>
            <a:ln w="31750">
              <a:solidFill>
                <a:srgbClr val="00B0F0"/>
              </a:solidFill>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Sheet1!$G$2:$G$79</c:f>
              <c:numCache>
                <c:formatCode>General</c:formatCode>
                <c:ptCount val="78"/>
                <c:pt idx="71">
                  <c:v>34.396899217565888</c:v>
                </c:pt>
                <c:pt idx="72">
                  <c:v>34.704458556938484</c:v>
                </c:pt>
                <c:pt idx="73">
                  <c:v>34.687510822063651</c:v>
                </c:pt>
                <c:pt idx="74">
                  <c:v>34.670734059868614</c:v>
                </c:pt>
                <c:pt idx="75">
                  <c:v>34.665531763718732</c:v>
                </c:pt>
              </c:numCache>
            </c:numRef>
          </c:val>
          <c:extLst xmlns:c16r2="http://schemas.microsoft.com/office/drawing/2015/06/chart">
            <c:ext xmlns:c16="http://schemas.microsoft.com/office/drawing/2014/chart" uri="{C3380CC4-5D6E-409C-BE32-E72D297353CC}">
              <c16:uniqueId val="{00000005-8F95-4831-A48F-ABC8E55D42AF}"/>
            </c:ext>
          </c:extLst>
        </c:ser>
        <c:ser>
          <c:idx val="7"/>
          <c:order val="2"/>
          <c:tx>
            <c:strRef>
              <c:f>Sheet1!$H$1</c:f>
              <c:strCache>
                <c:ptCount val="1"/>
                <c:pt idx="0">
                  <c:v>Labour2</c:v>
                </c:pt>
              </c:strCache>
            </c:strRef>
          </c:tx>
          <c:spPr>
            <a:ln w="31750">
              <a:solidFill>
                <a:srgbClr val="FF0000"/>
              </a:solidFill>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Sheet1!$H$2:$H$79</c:f>
              <c:numCache>
                <c:formatCode>General</c:formatCode>
                <c:ptCount val="78"/>
                <c:pt idx="71">
                  <c:v>34.396899217565888</c:v>
                </c:pt>
                <c:pt idx="72">
                  <c:v>36.408849002327486</c:v>
                </c:pt>
                <c:pt idx="73">
                  <c:v>37.332684084253785</c:v>
                </c:pt>
                <c:pt idx="74">
                  <c:v>37.518237974054372</c:v>
                </c:pt>
                <c:pt idx="75">
                  <c:v>37.582654964444856</c:v>
                </c:pt>
              </c:numCache>
            </c:numRef>
          </c:val>
          <c:extLst xmlns:c16r2="http://schemas.microsoft.com/office/drawing/2015/06/chart">
            <c:ext xmlns:c16="http://schemas.microsoft.com/office/drawing/2014/chart" uri="{C3380CC4-5D6E-409C-BE32-E72D297353CC}">
              <c16:uniqueId val="{00000006-8F95-4831-A48F-ABC8E55D42AF}"/>
            </c:ext>
          </c:extLst>
        </c:ser>
        <c:ser>
          <c:idx val="3"/>
          <c:order val="3"/>
          <c:tx>
            <c:strRef>
              <c:f>Sheet1!$I$1</c:f>
              <c:strCache>
                <c:ptCount val="1"/>
                <c:pt idx="0">
                  <c:v>Liberal Democrat2</c:v>
                </c:pt>
              </c:strCache>
            </c:strRef>
          </c:tx>
          <c:spPr>
            <a:ln w="31750">
              <a:solidFill>
                <a:srgbClr val="ED8D1C"/>
              </a:solidFill>
            </a:ln>
          </c:spPr>
          <c:marker>
            <c:symbol val="none"/>
          </c:marker>
          <c:cat>
            <c:strRef>
              <c:f>Sheet1!$A$2:$A$79</c:f>
              <c:strCache>
                <c:ptCount val="78"/>
                <c:pt idx="2">
                  <c:v>1950–51</c:v>
                </c:pt>
                <c:pt idx="7">
                  <c:v>1955–56</c:v>
                </c:pt>
                <c:pt idx="12">
                  <c:v>1960–61</c:v>
                </c:pt>
                <c:pt idx="17">
                  <c:v>1965–66</c:v>
                </c:pt>
                <c:pt idx="22">
                  <c:v>1970–71</c:v>
                </c:pt>
                <c:pt idx="27">
                  <c:v>1975–76</c:v>
                </c:pt>
                <c:pt idx="32">
                  <c:v>1980–81</c:v>
                </c:pt>
                <c:pt idx="37">
                  <c:v>1985–86</c:v>
                </c:pt>
                <c:pt idx="42">
                  <c:v>1990–91</c:v>
                </c:pt>
                <c:pt idx="47">
                  <c:v>1995–96</c:v>
                </c:pt>
                <c:pt idx="52">
                  <c:v>2000–01</c:v>
                </c:pt>
                <c:pt idx="57">
                  <c:v>2005–06</c:v>
                </c:pt>
                <c:pt idx="62">
                  <c:v>2010–11</c:v>
                </c:pt>
                <c:pt idx="67">
                  <c:v>2015–16</c:v>
                </c:pt>
                <c:pt idx="72">
                  <c:v>2020–21</c:v>
                </c:pt>
                <c:pt idx="77">
                  <c:v>2025–26</c:v>
                </c:pt>
              </c:strCache>
            </c:strRef>
          </c:cat>
          <c:val>
            <c:numRef>
              <c:f>Sheet1!$I$2:$I$79</c:f>
              <c:numCache>
                <c:formatCode>General</c:formatCode>
                <c:ptCount val="78"/>
                <c:pt idx="71">
                  <c:v>34.396899217565888</c:v>
                </c:pt>
                <c:pt idx="72">
                  <c:v>35.657975645540105</c:v>
                </c:pt>
                <c:pt idx="73">
                  <c:v>36.011304854480358</c:v>
                </c:pt>
                <c:pt idx="74">
                  <c:v>35.960550749399154</c:v>
                </c:pt>
                <c:pt idx="75">
                  <c:v>35.956344909317963</c:v>
                </c:pt>
              </c:numCache>
            </c:numRef>
          </c:val>
          <c:extLst xmlns:c16r2="http://schemas.microsoft.com/office/drawing/2015/06/chart">
            <c:ext xmlns:c16="http://schemas.microsoft.com/office/drawing/2014/chart" uri="{C3380CC4-5D6E-409C-BE32-E72D297353CC}">
              <c16:uniqueId val="{00000000-7B56-4933-B238-8A4F061FA014}"/>
            </c:ext>
          </c:extLst>
        </c:ser>
        <c:dLbls/>
        <c:marker val="1"/>
        <c:axId val="154647936"/>
        <c:axId val="154662016"/>
      </c:lineChart>
      <c:catAx>
        <c:axId val="154647936"/>
        <c:scaling>
          <c:orientation val="minMax"/>
        </c:scaling>
        <c:axPos val="b"/>
        <c:numFmt formatCode="General" sourceLinked="0"/>
        <c:tickLblPos val="nextTo"/>
        <c:spPr>
          <a:ln w="3175">
            <a:solidFill>
              <a:sysClr val="windowText" lastClr="000000"/>
            </a:solidFill>
          </a:ln>
        </c:spPr>
        <c:txPr>
          <a:bodyPr rot="-5400000" vert="horz"/>
          <a:lstStyle/>
          <a:p>
            <a:pPr>
              <a:defRPr lang="en-US" sz="1500"/>
            </a:pPr>
            <a:endParaRPr lang="en-US"/>
          </a:p>
        </c:txPr>
        <c:crossAx val="154662016"/>
        <c:crosses val="autoZero"/>
        <c:auto val="1"/>
        <c:lblAlgn val="ctr"/>
        <c:lblOffset val="100"/>
        <c:tickLblSkip val="1"/>
      </c:catAx>
      <c:valAx>
        <c:axId val="154662016"/>
        <c:scaling>
          <c:orientation val="minMax"/>
          <c:max val="45"/>
          <c:min val="25"/>
        </c:scaling>
        <c:axPos val="l"/>
        <c:majorGridlines>
          <c:spPr>
            <a:ln w="3175">
              <a:solidFill>
                <a:schemeClr val="tx1"/>
              </a:solidFill>
              <a:prstDash val="dash"/>
            </a:ln>
          </c:spPr>
        </c:majorGridlines>
        <c:title>
          <c:tx>
            <c:rich>
              <a:bodyPr rot="-5400000" vert="horz"/>
              <a:lstStyle/>
              <a:p>
                <a:pPr>
                  <a:defRPr lang="en-US" sz="1500" b="1"/>
                </a:pPr>
                <a:r>
                  <a:rPr lang="en-GB" sz="1500" b="1" dirty="0"/>
                  <a:t>Per cent of </a:t>
                </a:r>
                <a:r>
                  <a:rPr lang="en-GB" sz="1500" b="1" dirty="0" smtClean="0"/>
                  <a:t>national </a:t>
                </a:r>
                <a:r>
                  <a:rPr lang="en-GB" sz="1500" b="1" dirty="0"/>
                  <a:t>income</a:t>
                </a:r>
              </a:p>
            </c:rich>
          </c:tx>
          <c:layout>
            <c:manualLayout>
              <c:xMode val="edge"/>
              <c:yMode val="edge"/>
              <c:x val="2.2763293321294165E-3"/>
              <c:y val="9.2891669752316761E-2"/>
            </c:manualLayout>
          </c:layout>
        </c:title>
        <c:numFmt formatCode="#,##0" sourceLinked="0"/>
        <c:tickLblPos val="nextTo"/>
        <c:spPr>
          <a:ln w="3175">
            <a:solidFill>
              <a:sysClr val="windowText" lastClr="000000"/>
            </a:solidFill>
          </a:ln>
        </c:spPr>
        <c:txPr>
          <a:bodyPr/>
          <a:lstStyle/>
          <a:p>
            <a:pPr>
              <a:defRPr lang="en-US" sz="1500"/>
            </a:pPr>
            <a:endParaRPr lang="en-US"/>
          </a:p>
        </c:txPr>
        <c:crossAx val="154647936"/>
        <c:crosses val="autoZero"/>
        <c:crossBetween val="midCat"/>
        <c:majorUnit val="5"/>
        <c:minorUnit val="1"/>
      </c:valAx>
      <c:spPr>
        <a:noFill/>
        <a:ln w="25400">
          <a:noFill/>
        </a:ln>
      </c:spPr>
    </c:plotArea>
    <c:plotVisOnly val="1"/>
    <c:dispBlanksAs val="gap"/>
  </c:chart>
  <c:spPr>
    <a:noFill/>
    <a:ln>
      <a:noFill/>
    </a:ln>
  </c:spPr>
  <c:txPr>
    <a:bodyPr/>
    <a:lstStyle/>
    <a:p>
      <a:pPr>
        <a:defRPr sz="900" b="0">
          <a:latin typeface="+mj-lt"/>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GB"/>
  <c:chart>
    <c:autoTitleDeleted val="1"/>
    <c:plotArea>
      <c:layout/>
      <c:lineChart>
        <c:grouping val="standard"/>
        <c:ser>
          <c:idx val="0"/>
          <c:order val="0"/>
          <c:spPr>
            <a:ln w="28575" cap="rnd">
              <a:solidFill>
                <a:schemeClr val="accent1"/>
              </a:solidFill>
              <a:round/>
            </a:ln>
            <a:effectLst/>
          </c:spPr>
          <c:marker>
            <c:symbol val="none"/>
          </c:marker>
          <c:val>
            <c:numRef>
              <c:f>Sheet1!$B$2:$B$58</c:f>
              <c:numCache>
                <c:formatCode>0.0%</c:formatCode>
                <c:ptCount val="57"/>
                <c:pt idx="0">
                  <c:v>2.8404969699805802E-2</c:v>
                </c:pt>
                <c:pt idx="1">
                  <c:v>2.8578121339892241E-2</c:v>
                </c:pt>
                <c:pt idx="2">
                  <c:v>3.3273822369582706E-2</c:v>
                </c:pt>
                <c:pt idx="3">
                  <c:v>2.7342332221434874E-2</c:v>
                </c:pt>
                <c:pt idx="4">
                  <c:v>2.4005815841982345E-2</c:v>
                </c:pt>
                <c:pt idx="5">
                  <c:v>2.0712857374479816E-2</c:v>
                </c:pt>
                <c:pt idx="6">
                  <c:v>2.7288615681311398E-2</c:v>
                </c:pt>
                <c:pt idx="7">
                  <c:v>2.9101310016998675E-2</c:v>
                </c:pt>
                <c:pt idx="8">
                  <c:v>1.6508829246102318E-2</c:v>
                </c:pt>
                <c:pt idx="9">
                  <c:v>1.8697183098591547E-2</c:v>
                </c:pt>
                <c:pt idx="10">
                  <c:v>2.014506373647558E-2</c:v>
                </c:pt>
                <c:pt idx="11">
                  <c:v>2.0293369271676187E-2</c:v>
                </c:pt>
                <c:pt idx="12">
                  <c:v>1.9785371728424268E-2</c:v>
                </c:pt>
                <c:pt idx="13">
                  <c:v>1.7198126151994043E-2</c:v>
                </c:pt>
                <c:pt idx="14">
                  <c:v>1.6445491585949511E-2</c:v>
                </c:pt>
                <c:pt idx="15">
                  <c:v>1.7424798239178287E-2</c:v>
                </c:pt>
                <c:pt idx="16">
                  <c:v>1.7326760342958075E-2</c:v>
                </c:pt>
                <c:pt idx="17">
                  <c:v>2.1520375647231787E-2</c:v>
                </c:pt>
                <c:pt idx="18">
                  <c:v>2.5267910698008326E-2</c:v>
                </c:pt>
                <c:pt idx="19">
                  <c:v>2.9664787896766541E-2</c:v>
                </c:pt>
                <c:pt idx="20">
                  <c:v>3.0761935925042765E-2</c:v>
                </c:pt>
                <c:pt idx="21">
                  <c:v>3.2495476980906719E-2</c:v>
                </c:pt>
                <c:pt idx="22">
                  <c:v>3.428387366312826E-2</c:v>
                </c:pt>
                <c:pt idx="23">
                  <c:v>3.1760428869195785E-2</c:v>
                </c:pt>
                <c:pt idx="24">
                  <c:v>2.5670627611775958E-2</c:v>
                </c:pt>
                <c:pt idx="25">
                  <c:v>2.1514542060248887E-2</c:v>
                </c:pt>
                <c:pt idx="26">
                  <c:v>1.9151227863622694E-2</c:v>
                </c:pt>
                <c:pt idx="27">
                  <c:v>2.3781241993750681E-2</c:v>
                </c:pt>
                <c:pt idx="28">
                  <c:v>2.7446934956579194E-2</c:v>
                </c:pt>
                <c:pt idx="29">
                  <c:v>3.0330206485427329E-2</c:v>
                </c:pt>
                <c:pt idx="30">
                  <c:v>3.1688749764158572E-2</c:v>
                </c:pt>
                <c:pt idx="31">
                  <c:v>2.989917996515749E-2</c:v>
                </c:pt>
                <c:pt idx="32">
                  <c:v>3.2841159286607594E-2</c:v>
                </c:pt>
                <c:pt idx="33">
                  <c:v>3.1719924384532673E-2</c:v>
                </c:pt>
                <c:pt idx="34">
                  <c:v>2.8569000426677611E-2</c:v>
                </c:pt>
                <c:pt idx="35">
                  <c:v>2.5088787755618788E-2</c:v>
                </c:pt>
                <c:pt idx="36">
                  <c:v>2.4232032133833167E-2</c:v>
                </c:pt>
                <c:pt idx="37">
                  <c:v>2.896712826610659E-2</c:v>
                </c:pt>
                <c:pt idx="38">
                  <c:v>3.2570408205874424E-2</c:v>
                </c:pt>
                <c:pt idx="39">
                  <c:v>3.1150968383830916E-2</c:v>
                </c:pt>
                <c:pt idx="40">
                  <c:v>3.0211445475115596E-2</c:v>
                </c:pt>
                <c:pt idx="41">
                  <c:v>2.4379698827351776E-2</c:v>
                </c:pt>
                <c:pt idx="42">
                  <c:v>2.5857438610801767E-2</c:v>
                </c:pt>
                <c:pt idx="43">
                  <c:v>2.7321639086718426E-2</c:v>
                </c:pt>
                <c:pt idx="44">
                  <c:v>2.5254942831001534E-2</c:v>
                </c:pt>
                <c:pt idx="45">
                  <c:v>2.377877867637818E-2</c:v>
                </c:pt>
                <c:pt idx="46">
                  <c:v>2.2787211945996016E-2</c:v>
                </c:pt>
                <c:pt idx="47">
                  <c:v>2.37675662475762E-2</c:v>
                </c:pt>
                <c:pt idx="48">
                  <c:v>2.3273543351222926E-2</c:v>
                </c:pt>
                <c:pt idx="49">
                  <c:v>2.6713106175838119E-2</c:v>
                </c:pt>
                <c:pt idx="50">
                  <c:v>2.6348719422149804E-2</c:v>
                </c:pt>
                <c:pt idx="51">
                  <c:v>2.6917919308983441E-2</c:v>
                </c:pt>
                <c:pt idx="52">
                  <c:v>2.7316317456359197E-2</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Revenue</c:v>
                      </c:pt>
                    </c:strCache>
                  </c:strRef>
                </c15:tx>
              </c15:filteredSeriesTitle>
            </c:ext>
            <c:ext xmlns:c15="http://schemas.microsoft.com/office/drawing/2012/chart" uri="{02D57815-91ED-43cb-92C2-25804820EDAC}">
              <c15:filteredCategoryTitle>
                <c15:cat>
                  <c:strRef>
                    <c:extLst>
                      <c:ext uri="{02D57815-91ED-43cb-92C2-25804820EDAC}">
                        <c15:formulaRef>
                          <c15:sqref>Sheet1!$A$2:$A$58</c15:sqref>
                        </c15:formulaRef>
                      </c:ext>
                    </c:extLst>
                    <c:strCache>
                      <c:ptCount val="57"/>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pt idx="55">
                        <c:v>2022-23</c:v>
                      </c:pt>
                      <c:pt idx="56">
                        <c:v>2023-24</c:v>
                      </c:pt>
                    </c:strCache>
                  </c:strRef>
                </c15:cat>
              </c15:filteredCategoryTitle>
            </c:ext>
            <c:ext xmlns:c16="http://schemas.microsoft.com/office/drawing/2014/chart" uri="{C3380CC4-5D6E-409C-BE32-E72D297353CC}">
              <c16:uniqueId val="{00000000-E347-469B-8292-CA42974CB727}"/>
            </c:ext>
          </c:extLst>
        </c:ser>
        <c:ser>
          <c:idx val="5"/>
          <c:order val="1"/>
          <c:spPr>
            <a:ln w="28575" cap="rnd">
              <a:solidFill>
                <a:schemeClr val="accent1"/>
              </a:solidFill>
              <a:round/>
            </a:ln>
            <a:effectLst/>
          </c:spPr>
          <c:marker>
            <c:symbol val="none"/>
          </c:marker>
          <c:dPt>
            <c:idx val="53"/>
            <c:spPr>
              <a:ln w="28575" cap="rnd">
                <a:solidFill>
                  <a:schemeClr val="accent1"/>
                </a:solidFill>
                <a:prstDash val="sysDash"/>
                <a:round/>
              </a:ln>
              <a:effectLst/>
            </c:spPr>
            <c:extLst xmlns:c16r2="http://schemas.microsoft.com/office/drawing/2015/06/chart">
              <c:ext xmlns:c16="http://schemas.microsoft.com/office/drawing/2014/chart" uri="{C3380CC4-5D6E-409C-BE32-E72D297353CC}">
                <c16:uniqueId val="{00000002-3E28-4988-8028-128333FF0D0F}"/>
              </c:ext>
            </c:extLst>
          </c:dPt>
          <c:dPt>
            <c:idx val="54"/>
            <c:spPr>
              <a:ln w="28575" cap="rnd">
                <a:solidFill>
                  <a:schemeClr val="accent1"/>
                </a:solidFill>
                <a:prstDash val="sysDash"/>
                <a:round/>
              </a:ln>
              <a:effectLst/>
            </c:spPr>
            <c:extLst xmlns:c16r2="http://schemas.microsoft.com/office/drawing/2015/06/chart">
              <c:ext xmlns:c16="http://schemas.microsoft.com/office/drawing/2014/chart" uri="{C3380CC4-5D6E-409C-BE32-E72D297353CC}">
                <c16:uniqueId val="{00000003-3E28-4988-8028-128333FF0D0F}"/>
              </c:ext>
            </c:extLst>
          </c:dPt>
          <c:dPt>
            <c:idx val="55"/>
            <c:spPr>
              <a:ln w="28575" cap="rnd">
                <a:solidFill>
                  <a:schemeClr val="accent1"/>
                </a:solidFill>
                <a:prstDash val="sysDash"/>
                <a:round/>
              </a:ln>
              <a:effectLst/>
            </c:spPr>
            <c:extLst xmlns:c16r2="http://schemas.microsoft.com/office/drawing/2015/06/chart">
              <c:ext xmlns:c16="http://schemas.microsoft.com/office/drawing/2014/chart" uri="{C3380CC4-5D6E-409C-BE32-E72D297353CC}">
                <c16:uniqueId val="{00000001-3E28-4988-8028-128333FF0D0F}"/>
              </c:ext>
            </c:extLst>
          </c:dPt>
          <c:dPt>
            <c:idx val="56"/>
            <c:spPr>
              <a:ln w="28575" cap="rnd">
                <a:solidFill>
                  <a:schemeClr val="accent1"/>
                </a:solidFill>
                <a:prstDash val="sysDash"/>
                <a:round/>
              </a:ln>
              <a:effectLst/>
            </c:spPr>
            <c:extLst xmlns:c16r2="http://schemas.microsoft.com/office/drawing/2015/06/chart">
              <c:ext xmlns:c16="http://schemas.microsoft.com/office/drawing/2014/chart" uri="{C3380CC4-5D6E-409C-BE32-E72D297353CC}">
                <c16:uniqueId val="{00000004-3E28-4988-8028-128333FF0D0F}"/>
              </c:ext>
            </c:extLst>
          </c:dPt>
          <c:val>
            <c:numRef>
              <c:f>Sheet1!$G$2:$G$58</c:f>
              <c:numCache>
                <c:formatCode>General</c:formatCode>
                <c:ptCount val="57"/>
                <c:pt idx="52" formatCode="0.0%">
                  <c:v>2.7316317456359197E-2</c:v>
                </c:pt>
                <c:pt idx="53" formatCode="0.0%">
                  <c:v>2.6654060605544476E-2</c:v>
                </c:pt>
                <c:pt idx="54" formatCode="0.0%">
                  <c:v>2.6573504745686864E-2</c:v>
                </c:pt>
                <c:pt idx="55" formatCode="0.0%">
                  <c:v>2.681808435002277E-2</c:v>
                </c:pt>
                <c:pt idx="56" formatCode="0.0%">
                  <c:v>2.6953186933980935E-2</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Current policy</c:v>
                      </c:pt>
                    </c:strCache>
                  </c:strRef>
                </c15:tx>
              </c15:filteredSeriesTitle>
            </c:ext>
            <c:ext xmlns:c15="http://schemas.microsoft.com/office/drawing/2012/chart" uri="{02D57815-91ED-43cb-92C2-25804820EDAC}">
              <c15:filteredCategoryTitle>
                <c15:cat>
                  <c:strRef>
                    <c:extLst>
                      <c:ext uri="{02D57815-91ED-43cb-92C2-25804820EDAC}">
                        <c15:formulaRef>
                          <c15:sqref>Sheet1!$A$2:$A$58</c15:sqref>
                        </c15:formulaRef>
                      </c:ext>
                    </c:extLst>
                    <c:strCache>
                      <c:ptCount val="57"/>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pt idx="55">
                        <c:v>2022-23</c:v>
                      </c:pt>
                      <c:pt idx="56">
                        <c:v>2023-24</c:v>
                      </c:pt>
                    </c:strCache>
                  </c:strRef>
                </c15:cat>
              </c15:filteredCategoryTitle>
            </c:ext>
            <c:ext xmlns:c16="http://schemas.microsoft.com/office/drawing/2014/chart" uri="{C3380CC4-5D6E-409C-BE32-E72D297353CC}">
              <c16:uniqueId val="{00000000-3E28-4988-8028-128333FF0D0F}"/>
            </c:ext>
          </c:extLst>
        </c:ser>
        <c:ser>
          <c:idx val="2"/>
          <c:order val="2"/>
          <c:spPr>
            <a:ln w="28575" cap="rnd">
              <a:solidFill>
                <a:srgbClr val="ED8D1C"/>
              </a:solidFill>
              <a:prstDash val="sysDash"/>
              <a:round/>
            </a:ln>
            <a:effectLst/>
          </c:spPr>
          <c:marker>
            <c:symbol val="none"/>
          </c:marker>
          <c:val>
            <c:numRef>
              <c:f>Sheet1!$D$2:$D$58</c:f>
              <c:numCache>
                <c:formatCode>General</c:formatCode>
                <c:ptCount val="57"/>
                <c:pt idx="52" formatCode="0.0%">
                  <c:v>2.7316317456359197E-2</c:v>
                </c:pt>
                <c:pt idx="53" formatCode="0.0%">
                  <c:v>3.0074297842492024E-2</c:v>
                </c:pt>
                <c:pt idx="54" formatCode="0.0%">
                  <c:v>3.0303388962276471E-2</c:v>
                </c:pt>
                <c:pt idx="55" formatCode="0.0%">
                  <c:v>3.062964422665387E-2</c:v>
                </c:pt>
                <c:pt idx="56" formatCode="0.0%">
                  <c:v>3.0764746810612035E-2</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LD</c:v>
                      </c:pt>
                    </c:strCache>
                  </c:strRef>
                </c15:tx>
              </c15:filteredSeriesTitle>
            </c:ext>
            <c:ext xmlns:c15="http://schemas.microsoft.com/office/drawing/2012/chart" uri="{02D57815-91ED-43cb-92C2-25804820EDAC}">
              <c15:filteredCategoryTitle>
                <c15:cat>
                  <c:strRef>
                    <c:extLst>
                      <c:ext uri="{02D57815-91ED-43cb-92C2-25804820EDAC}">
                        <c15:formulaRef>
                          <c15:sqref>Sheet1!$A$2:$A$58</c15:sqref>
                        </c15:formulaRef>
                      </c:ext>
                    </c:extLst>
                    <c:strCache>
                      <c:ptCount val="57"/>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pt idx="55">
                        <c:v>2022-23</c:v>
                      </c:pt>
                      <c:pt idx="56">
                        <c:v>2023-24</c:v>
                      </c:pt>
                    </c:strCache>
                  </c:strRef>
                </c15:cat>
              </c15:filteredCategoryTitle>
            </c:ext>
            <c:ext xmlns:c16="http://schemas.microsoft.com/office/drawing/2014/chart" uri="{C3380CC4-5D6E-409C-BE32-E72D297353CC}">
              <c16:uniqueId val="{00000002-E347-469B-8292-CA42974CB727}"/>
            </c:ext>
          </c:extLst>
        </c:ser>
        <c:ser>
          <c:idx val="3"/>
          <c:order val="3"/>
          <c:spPr>
            <a:ln w="28575" cap="rnd">
              <a:solidFill>
                <a:srgbClr val="2E88D4"/>
              </a:solidFill>
              <a:prstDash val="sysDash"/>
              <a:round/>
            </a:ln>
            <a:effectLst/>
          </c:spPr>
          <c:marker>
            <c:symbol val="none"/>
          </c:marker>
          <c:val>
            <c:numRef>
              <c:f>Sheet1!$E$2:$E$58</c:f>
              <c:numCache>
                <c:formatCode>General</c:formatCode>
                <c:ptCount val="57"/>
                <c:pt idx="52" formatCode="0.0%">
                  <c:v>2.7316317456359197E-2</c:v>
                </c:pt>
                <c:pt idx="53" formatCode="0.0%">
                  <c:v>2.9195100523298545E-2</c:v>
                </c:pt>
                <c:pt idx="54" formatCode="0.0%">
                  <c:v>2.911454466344093E-2</c:v>
                </c:pt>
                <c:pt idx="55" formatCode="0.0%">
                  <c:v>2.9359124267776829E-2</c:v>
                </c:pt>
                <c:pt idx="56" formatCode="0.0%">
                  <c:v>2.9494226851734997E-2</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Con</c:v>
                      </c:pt>
                    </c:strCache>
                  </c:strRef>
                </c15:tx>
              </c15:filteredSeriesTitle>
            </c:ext>
            <c:ext xmlns:c15="http://schemas.microsoft.com/office/drawing/2012/chart" uri="{02D57815-91ED-43cb-92C2-25804820EDAC}">
              <c15:filteredCategoryTitle>
                <c15:cat>
                  <c:strRef>
                    <c:extLst>
                      <c:ext uri="{02D57815-91ED-43cb-92C2-25804820EDAC}">
                        <c15:formulaRef>
                          <c15:sqref>Sheet1!$A$2:$A$58</c15:sqref>
                        </c15:formulaRef>
                      </c:ext>
                    </c:extLst>
                    <c:strCache>
                      <c:ptCount val="57"/>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pt idx="55">
                        <c:v>2022-23</c:v>
                      </c:pt>
                      <c:pt idx="56">
                        <c:v>2023-24</c:v>
                      </c:pt>
                    </c:strCache>
                  </c:strRef>
                </c15:cat>
              </c15:filteredCategoryTitle>
            </c:ext>
            <c:ext xmlns:c16="http://schemas.microsoft.com/office/drawing/2014/chart" uri="{C3380CC4-5D6E-409C-BE32-E72D297353CC}">
              <c16:uniqueId val="{00000003-E347-469B-8292-CA42974CB727}"/>
            </c:ext>
          </c:extLst>
        </c:ser>
        <c:ser>
          <c:idx val="4"/>
          <c:order val="4"/>
          <c:spPr>
            <a:ln w="28575" cap="rnd">
              <a:solidFill>
                <a:srgbClr val="F03240"/>
              </a:solidFill>
              <a:prstDash val="sysDash"/>
              <a:round/>
            </a:ln>
            <a:effectLst/>
          </c:spPr>
          <c:marker>
            <c:symbol val="none"/>
          </c:marker>
          <c:val>
            <c:numRef>
              <c:f>Sheet1!$F$2:$F$58</c:f>
              <c:numCache>
                <c:formatCode>General</c:formatCode>
                <c:ptCount val="57"/>
                <c:pt idx="52" formatCode="0.0%">
                  <c:v>2.7316317456359197E-2</c:v>
                </c:pt>
                <c:pt idx="53" formatCode="0.0%">
                  <c:v>3.0799635630826647E-2</c:v>
                </c:pt>
                <c:pt idx="54" formatCode="0.0%">
                  <c:v>3.3646068178907342E-2</c:v>
                </c:pt>
                <c:pt idx="55" formatCode="0.0%">
                  <c:v>3.7768194100403447E-2</c:v>
                </c:pt>
                <c:pt idx="56" formatCode="0.0%">
                  <c:v>4.1127060434846291E-2</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Lab</c:v>
                      </c:pt>
                    </c:strCache>
                  </c:strRef>
                </c15:tx>
              </c15:filteredSeriesTitle>
            </c:ext>
            <c:ext xmlns:c15="http://schemas.microsoft.com/office/drawing/2012/chart" uri="{02D57815-91ED-43cb-92C2-25804820EDAC}">
              <c15:filteredCategoryTitle>
                <c15:cat>
                  <c:strRef>
                    <c:extLst>
                      <c:ext uri="{02D57815-91ED-43cb-92C2-25804820EDAC}">
                        <c15:formulaRef>
                          <c15:sqref>Sheet1!$A$2:$A$58</c15:sqref>
                        </c15:formulaRef>
                      </c:ext>
                    </c:extLst>
                    <c:strCache>
                      <c:ptCount val="57"/>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pt idx="55">
                        <c:v>2022-23</c:v>
                      </c:pt>
                      <c:pt idx="56">
                        <c:v>2023-24</c:v>
                      </c:pt>
                    </c:strCache>
                  </c:strRef>
                </c15:cat>
              </c15:filteredCategoryTitle>
            </c:ext>
            <c:ext xmlns:c16="http://schemas.microsoft.com/office/drawing/2014/chart" uri="{C3380CC4-5D6E-409C-BE32-E72D297353CC}">
              <c16:uniqueId val="{00000004-E347-469B-8292-CA42974CB727}"/>
            </c:ext>
          </c:extLst>
        </c:ser>
        <c:dLbls/>
        <c:marker val="1"/>
        <c:axId val="155155840"/>
        <c:axId val="155174016"/>
        <c:extLst xmlns:c16r2="http://schemas.microsoft.com/office/drawing/2015/06/chart"/>
      </c:lineChart>
      <c:catAx>
        <c:axId val="155155840"/>
        <c:scaling>
          <c:orientation val="minMax"/>
        </c:scaling>
        <c:axPos val="b"/>
        <c:numFmt formatCode="General" sourceLinked="1"/>
        <c:majorTickMark val="in"/>
        <c:tickLblPos val="nextTo"/>
        <c:spPr>
          <a:noFill/>
          <a:ln w="9525" cap="flat" cmpd="sng" algn="ctr">
            <a:solidFill>
              <a:schemeClr val="bg1">
                <a:lumMod val="50000"/>
              </a:schemeClr>
            </a:solidFill>
            <a:round/>
          </a:ln>
          <a:effectLst/>
        </c:spPr>
        <c:txPr>
          <a:bodyPr rot="-5400000" spcFirstLastPara="1" vertOverflow="ellipsis" wrap="square" anchor="ctr" anchorCtr="1"/>
          <a:lstStyle/>
          <a:p>
            <a:pPr>
              <a:defRPr lang="en-US"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174016"/>
        <c:crosses val="autoZero"/>
        <c:auto val="1"/>
        <c:lblAlgn val="ctr"/>
        <c:lblOffset val="0"/>
      </c:catAx>
      <c:valAx>
        <c:axId val="155174016"/>
        <c:scaling>
          <c:orientation val="minMax"/>
          <c:min val="1.0000000000000004E-2"/>
        </c:scaling>
        <c:axPos val="l"/>
        <c:majorGridlines>
          <c:spPr>
            <a:ln w="9525" cap="flat" cmpd="sng" algn="ctr">
              <a:solidFill>
                <a:schemeClr val="tx1">
                  <a:lumMod val="15000"/>
                  <a:lumOff val="85000"/>
                </a:schemeClr>
              </a:solidFill>
              <a:prstDash val="dash"/>
              <a:round/>
            </a:ln>
            <a:effectLst/>
          </c:spPr>
        </c:majorGridlines>
        <c:numFmt formatCode="0.0%" sourceLinked="1"/>
        <c:maj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155840"/>
        <c:crosses val="autoZero"/>
        <c:crossBetween val="midCat"/>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714F7-7BFD-4A53-8089-ADBEB40823D1}" type="doc">
      <dgm:prSet loTypeId="urn:microsoft.com/office/officeart/2005/8/layout/chevron1" loCatId="process" qsTypeId="urn:microsoft.com/office/officeart/2005/8/quickstyle/simple1" qsCatId="simple" csTypeId="urn:microsoft.com/office/officeart/2005/8/colors/accent1_2" csCatId="accent1" phldr="1"/>
      <dgm:spPr/>
    </dgm:pt>
    <dgm:pt modelId="{FB56852A-99C4-439B-BE83-A4AB72E28388}">
      <dgm:prSet phldrT="[Text]" custT="1"/>
      <dgm:spPr>
        <a:solidFill>
          <a:srgbClr val="1759A5"/>
        </a:solidFill>
      </dgm:spPr>
      <dgm:t>
        <a:bodyPr/>
        <a:lstStyle/>
        <a:p>
          <a:endParaRPr lang="en-US" sz="1800" dirty="0">
            <a:latin typeface="Noto Sans" pitchFamily="34" charset="0"/>
            <a:ea typeface="Noto Sans" pitchFamily="34" charset="0"/>
            <a:cs typeface="Noto Sans" pitchFamily="34" charset="0"/>
          </a:endParaRPr>
        </a:p>
      </dgm:t>
    </dgm:pt>
    <dgm:pt modelId="{428F9620-5C7F-4022-96A7-E3BF10FE218F}" type="parTrans" cxnId="{011C81F8-955C-4F1F-BB36-A25C4C044975}">
      <dgm:prSet/>
      <dgm:spPr/>
      <dgm:t>
        <a:bodyPr/>
        <a:lstStyle/>
        <a:p>
          <a:endParaRPr lang="en-US" sz="1800">
            <a:latin typeface="Noto Sans" pitchFamily="34" charset="0"/>
            <a:ea typeface="Noto Sans" pitchFamily="34" charset="0"/>
            <a:cs typeface="Noto Sans" pitchFamily="34" charset="0"/>
          </a:endParaRPr>
        </a:p>
      </dgm:t>
    </dgm:pt>
    <dgm:pt modelId="{DCCB735C-76C8-4EDD-9FEB-C7092FAC08CF}" type="sibTrans" cxnId="{011C81F8-955C-4F1F-BB36-A25C4C044975}">
      <dgm:prSet/>
      <dgm:spPr/>
      <dgm:t>
        <a:bodyPr/>
        <a:lstStyle/>
        <a:p>
          <a:endParaRPr lang="en-US" sz="1800">
            <a:latin typeface="Noto Sans" pitchFamily="34" charset="0"/>
            <a:ea typeface="Noto Sans" pitchFamily="34" charset="0"/>
            <a:cs typeface="Noto Sans" pitchFamily="34" charset="0"/>
          </a:endParaRPr>
        </a:p>
      </dgm:t>
    </dgm:pt>
    <dgm:pt modelId="{8AE3E6BA-35FC-4D6A-8C90-66B3443C3938}">
      <dgm:prSet phldrT="[Text]" custT="1"/>
      <dgm:spPr>
        <a:solidFill>
          <a:srgbClr val="1759A5"/>
        </a:solidFill>
      </dgm:spPr>
      <dgm:t>
        <a:bodyPr/>
        <a:lstStyle/>
        <a:p>
          <a:r>
            <a:rPr lang="en-GB" sz="1800" b="1" dirty="0" smtClean="0">
              <a:solidFill>
                <a:schemeClr val="bg1"/>
              </a:solidFill>
              <a:latin typeface="Noto Sans" pitchFamily="34" charset="0"/>
              <a:ea typeface="Noto Sans" pitchFamily="34" charset="0"/>
              <a:cs typeface="Noto Sans" pitchFamily="34" charset="0"/>
            </a:rPr>
            <a:t>£0.3bn</a:t>
          </a:r>
          <a:endParaRPr lang="en-US" sz="1800" b="1" dirty="0">
            <a:solidFill>
              <a:schemeClr val="bg1"/>
            </a:solidFill>
            <a:latin typeface="Noto Sans" pitchFamily="34" charset="0"/>
            <a:ea typeface="Noto Sans" pitchFamily="34" charset="0"/>
            <a:cs typeface="Noto Sans" pitchFamily="34" charset="0"/>
          </a:endParaRPr>
        </a:p>
      </dgm:t>
    </dgm:pt>
    <dgm:pt modelId="{77B641EC-3DA5-4F23-8700-E2FE4CA27AAF}" type="parTrans" cxnId="{29E396C6-6B18-454B-9EEE-F544685B25F6}">
      <dgm:prSet/>
      <dgm:spPr/>
      <dgm:t>
        <a:bodyPr/>
        <a:lstStyle/>
        <a:p>
          <a:endParaRPr lang="en-US" sz="1800">
            <a:latin typeface="Noto Sans" pitchFamily="34" charset="0"/>
            <a:ea typeface="Noto Sans" pitchFamily="34" charset="0"/>
            <a:cs typeface="Noto Sans" pitchFamily="34" charset="0"/>
          </a:endParaRPr>
        </a:p>
      </dgm:t>
    </dgm:pt>
    <dgm:pt modelId="{7E1F9150-F6F9-4E11-A0B7-DF822527F4C8}" type="sibTrans" cxnId="{29E396C6-6B18-454B-9EEE-F544685B25F6}">
      <dgm:prSet/>
      <dgm:spPr/>
      <dgm:t>
        <a:bodyPr/>
        <a:lstStyle/>
        <a:p>
          <a:endParaRPr lang="en-US" sz="1800">
            <a:latin typeface="Noto Sans" pitchFamily="34" charset="0"/>
            <a:ea typeface="Noto Sans" pitchFamily="34" charset="0"/>
            <a:cs typeface="Noto Sans" pitchFamily="34" charset="0"/>
          </a:endParaRPr>
        </a:p>
      </dgm:t>
    </dgm:pt>
    <dgm:pt modelId="{84CA5C7F-4BB1-42D9-ADF4-D001ACA36879}">
      <dgm:prSet phldrT="[Text]" custT="1"/>
      <dgm:spPr>
        <a:solidFill>
          <a:srgbClr val="1759A5"/>
        </a:solidFill>
      </dgm:spPr>
      <dgm:t>
        <a:bodyPr/>
        <a:lstStyle/>
        <a:p>
          <a:endParaRPr lang="en-US" sz="1800" b="1" dirty="0">
            <a:solidFill>
              <a:schemeClr val="tx1"/>
            </a:solidFill>
            <a:latin typeface="Noto Sans" pitchFamily="34" charset="0"/>
            <a:ea typeface="Noto Sans" pitchFamily="34" charset="0"/>
            <a:cs typeface="Noto Sans" pitchFamily="34" charset="0"/>
          </a:endParaRPr>
        </a:p>
      </dgm:t>
    </dgm:pt>
    <dgm:pt modelId="{DD0D8202-11F0-493F-B8DF-C8095F4F0D15}" type="parTrans" cxnId="{B22BB297-3487-436E-93C4-D42A3A63A9F5}">
      <dgm:prSet/>
      <dgm:spPr/>
      <dgm:t>
        <a:bodyPr/>
        <a:lstStyle/>
        <a:p>
          <a:endParaRPr lang="en-US" sz="1800">
            <a:latin typeface="Noto Sans" pitchFamily="34" charset="0"/>
            <a:ea typeface="Noto Sans" pitchFamily="34" charset="0"/>
            <a:cs typeface="Noto Sans" pitchFamily="34" charset="0"/>
          </a:endParaRPr>
        </a:p>
      </dgm:t>
    </dgm:pt>
    <dgm:pt modelId="{EA78297F-B08D-4B59-9951-5CBF76B09E69}" type="sibTrans" cxnId="{B22BB297-3487-436E-93C4-D42A3A63A9F5}">
      <dgm:prSet/>
      <dgm:spPr/>
      <dgm:t>
        <a:bodyPr/>
        <a:lstStyle/>
        <a:p>
          <a:endParaRPr lang="en-US" sz="1800">
            <a:latin typeface="Noto Sans" pitchFamily="34" charset="0"/>
            <a:ea typeface="Noto Sans" pitchFamily="34" charset="0"/>
            <a:cs typeface="Noto Sans" pitchFamily="34" charset="0"/>
          </a:endParaRPr>
        </a:p>
      </dgm:t>
    </dgm:pt>
    <dgm:pt modelId="{9EDD7494-F00E-43D8-AEEA-DC839FC2C93F}">
      <dgm:prSet phldrT="[Text]" custT="1"/>
      <dgm:spPr>
        <a:solidFill>
          <a:srgbClr val="1759A5"/>
        </a:solidFill>
      </dgm:spPr>
      <dgm:t>
        <a:bodyPr/>
        <a:lstStyle/>
        <a:p>
          <a:r>
            <a:rPr lang="en-GB" sz="1600" b="1" dirty="0" smtClean="0">
              <a:solidFill>
                <a:schemeClr val="bg1"/>
              </a:solidFill>
              <a:latin typeface="Noto Sans" pitchFamily="34" charset="0"/>
              <a:ea typeface="Noto Sans" pitchFamily="34" charset="0"/>
              <a:cs typeface="Noto Sans" pitchFamily="34" charset="0"/>
            </a:rPr>
            <a:t>£0.5bn</a:t>
          </a:r>
          <a:endParaRPr lang="en-US" sz="1600" b="1" dirty="0" smtClean="0">
            <a:solidFill>
              <a:schemeClr val="bg1"/>
            </a:solidFill>
            <a:latin typeface="Noto Sans" pitchFamily="34" charset="0"/>
            <a:ea typeface="Noto Sans" pitchFamily="34" charset="0"/>
            <a:cs typeface="Noto Sans" pitchFamily="34" charset="0"/>
          </a:endParaRPr>
        </a:p>
      </dgm:t>
    </dgm:pt>
    <dgm:pt modelId="{E2E4247A-61E5-4085-B97F-5DF3010A2949}" type="parTrans" cxnId="{AE412A10-836F-4EBE-BC54-34FC6E7269B6}">
      <dgm:prSet/>
      <dgm:spPr/>
      <dgm:t>
        <a:bodyPr/>
        <a:lstStyle/>
        <a:p>
          <a:endParaRPr lang="en-US" sz="1800">
            <a:latin typeface="Noto Sans" pitchFamily="34" charset="0"/>
            <a:ea typeface="Noto Sans" pitchFamily="34" charset="0"/>
            <a:cs typeface="Noto Sans" pitchFamily="34" charset="0"/>
          </a:endParaRPr>
        </a:p>
      </dgm:t>
    </dgm:pt>
    <dgm:pt modelId="{EF23E03A-506E-4244-AD06-5FC432F87E83}" type="sibTrans" cxnId="{AE412A10-836F-4EBE-BC54-34FC6E7269B6}">
      <dgm:prSet/>
      <dgm:spPr/>
      <dgm:t>
        <a:bodyPr/>
        <a:lstStyle/>
        <a:p>
          <a:endParaRPr lang="en-US" sz="1800">
            <a:latin typeface="Noto Sans" pitchFamily="34" charset="0"/>
            <a:ea typeface="Noto Sans" pitchFamily="34" charset="0"/>
            <a:cs typeface="Noto Sans" pitchFamily="34" charset="0"/>
          </a:endParaRPr>
        </a:p>
      </dgm:t>
    </dgm:pt>
    <dgm:pt modelId="{DBCA5E55-7402-4772-8293-43DF63E170CF}" type="pres">
      <dgm:prSet presAssocID="{0A9714F7-7BFD-4A53-8089-ADBEB40823D1}" presName="Name0" presStyleCnt="0">
        <dgm:presLayoutVars>
          <dgm:dir/>
          <dgm:animLvl val="lvl"/>
          <dgm:resizeHandles val="exact"/>
        </dgm:presLayoutVars>
      </dgm:prSet>
      <dgm:spPr/>
    </dgm:pt>
    <dgm:pt modelId="{576FAF2B-C305-4868-AF4B-285457FC158D}" type="pres">
      <dgm:prSet presAssocID="{FB56852A-99C4-439B-BE83-A4AB72E28388}" presName="parTxOnly" presStyleLbl="node1" presStyleIdx="0" presStyleCnt="4">
        <dgm:presLayoutVars>
          <dgm:chMax val="0"/>
          <dgm:chPref val="0"/>
          <dgm:bulletEnabled val="1"/>
        </dgm:presLayoutVars>
      </dgm:prSet>
      <dgm:spPr/>
      <dgm:t>
        <a:bodyPr/>
        <a:lstStyle/>
        <a:p>
          <a:endParaRPr lang="en-US"/>
        </a:p>
      </dgm:t>
    </dgm:pt>
    <dgm:pt modelId="{D9FF5828-0F6E-428C-9D22-86900EF3B30C}" type="pres">
      <dgm:prSet presAssocID="{DCCB735C-76C8-4EDD-9FEB-C7092FAC08CF}" presName="parTxOnlySpace" presStyleCnt="0"/>
      <dgm:spPr/>
    </dgm:pt>
    <dgm:pt modelId="{E8CBC151-3A59-481F-A5CC-8C684FCD75BE}" type="pres">
      <dgm:prSet presAssocID="{8AE3E6BA-35FC-4D6A-8C90-66B3443C3938}" presName="parTxOnly" presStyleLbl="node1" presStyleIdx="1" presStyleCnt="4">
        <dgm:presLayoutVars>
          <dgm:chMax val="0"/>
          <dgm:chPref val="0"/>
          <dgm:bulletEnabled val="1"/>
        </dgm:presLayoutVars>
      </dgm:prSet>
      <dgm:spPr/>
      <dgm:t>
        <a:bodyPr/>
        <a:lstStyle/>
        <a:p>
          <a:endParaRPr lang="en-US"/>
        </a:p>
      </dgm:t>
    </dgm:pt>
    <dgm:pt modelId="{5311C088-43B2-4680-A0DA-93394961FBF3}" type="pres">
      <dgm:prSet presAssocID="{7E1F9150-F6F9-4E11-A0B7-DF822527F4C8}" presName="parTxOnlySpace" presStyleCnt="0"/>
      <dgm:spPr/>
    </dgm:pt>
    <dgm:pt modelId="{74944A64-A29D-43F0-89F9-083E1EB604D3}" type="pres">
      <dgm:prSet presAssocID="{84CA5C7F-4BB1-42D9-ADF4-D001ACA36879}" presName="parTxOnly" presStyleLbl="node1" presStyleIdx="2" presStyleCnt="4">
        <dgm:presLayoutVars>
          <dgm:chMax val="0"/>
          <dgm:chPref val="0"/>
          <dgm:bulletEnabled val="1"/>
        </dgm:presLayoutVars>
      </dgm:prSet>
      <dgm:spPr/>
      <dgm:t>
        <a:bodyPr/>
        <a:lstStyle/>
        <a:p>
          <a:endParaRPr lang="en-US"/>
        </a:p>
      </dgm:t>
    </dgm:pt>
    <dgm:pt modelId="{02A5A81C-46E1-46D2-A97B-2EA534D6BED6}" type="pres">
      <dgm:prSet presAssocID="{EA78297F-B08D-4B59-9951-5CBF76B09E69}" presName="parTxOnlySpace" presStyleCnt="0"/>
      <dgm:spPr/>
    </dgm:pt>
    <dgm:pt modelId="{B7EDDB44-07A8-476D-B061-295D85F82A01}" type="pres">
      <dgm:prSet presAssocID="{9EDD7494-F00E-43D8-AEEA-DC839FC2C93F}" presName="parTxOnly" presStyleLbl="node1" presStyleIdx="3" presStyleCnt="4">
        <dgm:presLayoutVars>
          <dgm:chMax val="0"/>
          <dgm:chPref val="0"/>
          <dgm:bulletEnabled val="1"/>
        </dgm:presLayoutVars>
      </dgm:prSet>
      <dgm:spPr/>
      <dgm:t>
        <a:bodyPr/>
        <a:lstStyle/>
        <a:p>
          <a:endParaRPr lang="en-US"/>
        </a:p>
      </dgm:t>
    </dgm:pt>
  </dgm:ptLst>
  <dgm:cxnLst>
    <dgm:cxn modelId="{29E396C6-6B18-454B-9EEE-F544685B25F6}" srcId="{0A9714F7-7BFD-4A53-8089-ADBEB40823D1}" destId="{8AE3E6BA-35FC-4D6A-8C90-66B3443C3938}" srcOrd="1" destOrd="0" parTransId="{77B641EC-3DA5-4F23-8700-E2FE4CA27AAF}" sibTransId="{7E1F9150-F6F9-4E11-A0B7-DF822527F4C8}"/>
    <dgm:cxn modelId="{724655CC-6A41-4436-BAEA-FB9D330265D8}" type="presOf" srcId="{8AE3E6BA-35FC-4D6A-8C90-66B3443C3938}" destId="{E8CBC151-3A59-481F-A5CC-8C684FCD75BE}" srcOrd="0" destOrd="0" presId="urn:microsoft.com/office/officeart/2005/8/layout/chevron1"/>
    <dgm:cxn modelId="{3E3A46C9-526F-4BE4-AF27-27DC9046EB23}" type="presOf" srcId="{0A9714F7-7BFD-4A53-8089-ADBEB40823D1}" destId="{DBCA5E55-7402-4772-8293-43DF63E170CF}" srcOrd="0" destOrd="0" presId="urn:microsoft.com/office/officeart/2005/8/layout/chevron1"/>
    <dgm:cxn modelId="{FCF0EAA5-53D4-4CFA-B582-BB0A31116D8B}" type="presOf" srcId="{9EDD7494-F00E-43D8-AEEA-DC839FC2C93F}" destId="{B7EDDB44-07A8-476D-B061-295D85F82A01}" srcOrd="0" destOrd="0" presId="urn:microsoft.com/office/officeart/2005/8/layout/chevron1"/>
    <dgm:cxn modelId="{F44A0EA7-115A-4406-8AAE-D0984F6E1D6D}" type="presOf" srcId="{84CA5C7F-4BB1-42D9-ADF4-D001ACA36879}" destId="{74944A64-A29D-43F0-89F9-083E1EB604D3}" srcOrd="0" destOrd="0" presId="urn:microsoft.com/office/officeart/2005/8/layout/chevron1"/>
    <dgm:cxn modelId="{B22BB297-3487-436E-93C4-D42A3A63A9F5}" srcId="{0A9714F7-7BFD-4A53-8089-ADBEB40823D1}" destId="{84CA5C7F-4BB1-42D9-ADF4-D001ACA36879}" srcOrd="2" destOrd="0" parTransId="{DD0D8202-11F0-493F-B8DF-C8095F4F0D15}" sibTransId="{EA78297F-B08D-4B59-9951-5CBF76B09E69}"/>
    <dgm:cxn modelId="{011C81F8-955C-4F1F-BB36-A25C4C044975}" srcId="{0A9714F7-7BFD-4A53-8089-ADBEB40823D1}" destId="{FB56852A-99C4-439B-BE83-A4AB72E28388}" srcOrd="0" destOrd="0" parTransId="{428F9620-5C7F-4022-96A7-E3BF10FE218F}" sibTransId="{DCCB735C-76C8-4EDD-9FEB-C7092FAC08CF}"/>
    <dgm:cxn modelId="{5A08C746-3B18-4A47-B34B-4C4672C251F7}" type="presOf" srcId="{FB56852A-99C4-439B-BE83-A4AB72E28388}" destId="{576FAF2B-C305-4868-AF4B-285457FC158D}" srcOrd="0" destOrd="0" presId="urn:microsoft.com/office/officeart/2005/8/layout/chevron1"/>
    <dgm:cxn modelId="{AE412A10-836F-4EBE-BC54-34FC6E7269B6}" srcId="{0A9714F7-7BFD-4A53-8089-ADBEB40823D1}" destId="{9EDD7494-F00E-43D8-AEEA-DC839FC2C93F}" srcOrd="3" destOrd="0" parTransId="{E2E4247A-61E5-4085-B97F-5DF3010A2949}" sibTransId="{EF23E03A-506E-4244-AD06-5FC432F87E83}"/>
    <dgm:cxn modelId="{6A2850AB-F4B9-4AE5-94AA-6A450091BEEF}" type="presParOf" srcId="{DBCA5E55-7402-4772-8293-43DF63E170CF}" destId="{576FAF2B-C305-4868-AF4B-285457FC158D}" srcOrd="0" destOrd="0" presId="urn:microsoft.com/office/officeart/2005/8/layout/chevron1"/>
    <dgm:cxn modelId="{0D558D59-155B-4BA6-8E70-3E35B67FDCB2}" type="presParOf" srcId="{DBCA5E55-7402-4772-8293-43DF63E170CF}" destId="{D9FF5828-0F6E-428C-9D22-86900EF3B30C}" srcOrd="1" destOrd="0" presId="urn:microsoft.com/office/officeart/2005/8/layout/chevron1"/>
    <dgm:cxn modelId="{FA7D2748-07F1-4BE6-8A17-E995CDD5FE37}" type="presParOf" srcId="{DBCA5E55-7402-4772-8293-43DF63E170CF}" destId="{E8CBC151-3A59-481F-A5CC-8C684FCD75BE}" srcOrd="2" destOrd="0" presId="urn:microsoft.com/office/officeart/2005/8/layout/chevron1"/>
    <dgm:cxn modelId="{6C51B7F1-4343-43E9-B961-7BF6B727E61C}" type="presParOf" srcId="{DBCA5E55-7402-4772-8293-43DF63E170CF}" destId="{5311C088-43B2-4680-A0DA-93394961FBF3}" srcOrd="3" destOrd="0" presId="urn:microsoft.com/office/officeart/2005/8/layout/chevron1"/>
    <dgm:cxn modelId="{BFA8E32B-D469-4023-B9A9-518B274BD195}" type="presParOf" srcId="{DBCA5E55-7402-4772-8293-43DF63E170CF}" destId="{74944A64-A29D-43F0-89F9-083E1EB604D3}" srcOrd="4" destOrd="0" presId="urn:microsoft.com/office/officeart/2005/8/layout/chevron1"/>
    <dgm:cxn modelId="{943D0233-863C-4005-962B-CE6104C67D06}" type="presParOf" srcId="{DBCA5E55-7402-4772-8293-43DF63E170CF}" destId="{02A5A81C-46E1-46D2-A97B-2EA534D6BED6}" srcOrd="5" destOrd="0" presId="urn:microsoft.com/office/officeart/2005/8/layout/chevron1"/>
    <dgm:cxn modelId="{686F1B60-D01D-435E-8C55-15EFDA9418E0}" type="presParOf" srcId="{DBCA5E55-7402-4772-8293-43DF63E170CF}" destId="{B7EDDB44-07A8-476D-B061-295D85F82A01}" srcOrd="6"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714F7-7BFD-4A53-8089-ADBEB40823D1}" type="doc">
      <dgm:prSet loTypeId="urn:microsoft.com/office/officeart/2005/8/layout/chevron1" loCatId="process" qsTypeId="urn:microsoft.com/office/officeart/2005/8/quickstyle/simple1" qsCatId="simple" csTypeId="urn:microsoft.com/office/officeart/2005/8/colors/accent1_2" csCatId="accent1" phldr="1"/>
      <dgm:spPr/>
    </dgm:pt>
    <dgm:pt modelId="{FB56852A-99C4-439B-BE83-A4AB72E28388}">
      <dgm:prSet phldrT="[Text]" custT="1"/>
      <dgm:spPr>
        <a:solidFill>
          <a:srgbClr val="F03240"/>
        </a:solidFill>
      </dgm:spPr>
      <dgm:t>
        <a:bodyPr/>
        <a:lstStyle/>
        <a:p>
          <a:r>
            <a:rPr lang="en-GB" sz="1800" b="1" dirty="0" smtClean="0">
              <a:solidFill>
                <a:schemeClr val="tx1"/>
              </a:solidFill>
              <a:latin typeface="Noto Sans" pitchFamily="34" charset="0"/>
              <a:ea typeface="Noto Sans" pitchFamily="34" charset="0"/>
              <a:cs typeface="Noto Sans" pitchFamily="34" charset="0"/>
            </a:rPr>
            <a:t>£5.6bn</a:t>
          </a:r>
          <a:endParaRPr lang="en-US" sz="1800" b="1" dirty="0">
            <a:solidFill>
              <a:schemeClr val="tx1"/>
            </a:solidFill>
            <a:latin typeface="Noto Sans" pitchFamily="34" charset="0"/>
            <a:ea typeface="Noto Sans" pitchFamily="34" charset="0"/>
            <a:cs typeface="Noto Sans" pitchFamily="34" charset="0"/>
          </a:endParaRPr>
        </a:p>
      </dgm:t>
    </dgm:pt>
    <dgm:pt modelId="{428F9620-5C7F-4022-96A7-E3BF10FE218F}" type="parTrans" cxnId="{011C81F8-955C-4F1F-BB36-A25C4C044975}">
      <dgm:prSet/>
      <dgm:spPr/>
      <dgm:t>
        <a:bodyPr/>
        <a:lstStyle/>
        <a:p>
          <a:endParaRPr lang="en-US" sz="1800">
            <a:latin typeface="Noto Sans" pitchFamily="34" charset="0"/>
            <a:ea typeface="Noto Sans" pitchFamily="34" charset="0"/>
            <a:cs typeface="Noto Sans" pitchFamily="34" charset="0"/>
          </a:endParaRPr>
        </a:p>
      </dgm:t>
    </dgm:pt>
    <dgm:pt modelId="{DCCB735C-76C8-4EDD-9FEB-C7092FAC08CF}" type="sibTrans" cxnId="{011C81F8-955C-4F1F-BB36-A25C4C044975}">
      <dgm:prSet/>
      <dgm:spPr/>
      <dgm:t>
        <a:bodyPr/>
        <a:lstStyle/>
        <a:p>
          <a:endParaRPr lang="en-US" sz="1800">
            <a:latin typeface="Noto Sans" pitchFamily="34" charset="0"/>
            <a:ea typeface="Noto Sans" pitchFamily="34" charset="0"/>
            <a:cs typeface="Noto Sans" pitchFamily="34" charset="0"/>
          </a:endParaRPr>
        </a:p>
      </dgm:t>
    </dgm:pt>
    <dgm:pt modelId="{8AE3E6BA-35FC-4D6A-8C90-66B3443C3938}">
      <dgm:prSet phldrT="[Text]" custT="1"/>
      <dgm:spPr>
        <a:solidFill>
          <a:srgbClr val="F03240"/>
        </a:solidFill>
      </dgm:spPr>
      <dgm:t>
        <a:bodyPr/>
        <a:lstStyle/>
        <a:p>
          <a:r>
            <a:rPr lang="en-GB" sz="1800" b="1" dirty="0" smtClean="0">
              <a:solidFill>
                <a:schemeClr val="tx1"/>
              </a:solidFill>
              <a:latin typeface="Noto Sans" pitchFamily="34" charset="0"/>
              <a:ea typeface="Noto Sans" pitchFamily="34" charset="0"/>
              <a:cs typeface="Noto Sans" pitchFamily="34" charset="0"/>
            </a:rPr>
            <a:t>£5.5bn</a:t>
          </a:r>
          <a:endParaRPr lang="en-US" sz="1800" b="1" dirty="0">
            <a:solidFill>
              <a:schemeClr val="tx1"/>
            </a:solidFill>
            <a:latin typeface="Noto Sans" pitchFamily="34" charset="0"/>
            <a:ea typeface="Noto Sans" pitchFamily="34" charset="0"/>
            <a:cs typeface="Noto Sans" pitchFamily="34" charset="0"/>
          </a:endParaRPr>
        </a:p>
      </dgm:t>
    </dgm:pt>
    <dgm:pt modelId="{77B641EC-3DA5-4F23-8700-E2FE4CA27AAF}" type="parTrans" cxnId="{29E396C6-6B18-454B-9EEE-F544685B25F6}">
      <dgm:prSet/>
      <dgm:spPr/>
      <dgm:t>
        <a:bodyPr/>
        <a:lstStyle/>
        <a:p>
          <a:endParaRPr lang="en-US" sz="1800">
            <a:latin typeface="Noto Sans" pitchFamily="34" charset="0"/>
            <a:ea typeface="Noto Sans" pitchFamily="34" charset="0"/>
            <a:cs typeface="Noto Sans" pitchFamily="34" charset="0"/>
          </a:endParaRPr>
        </a:p>
      </dgm:t>
    </dgm:pt>
    <dgm:pt modelId="{7E1F9150-F6F9-4E11-A0B7-DF822527F4C8}" type="sibTrans" cxnId="{29E396C6-6B18-454B-9EEE-F544685B25F6}">
      <dgm:prSet/>
      <dgm:spPr/>
      <dgm:t>
        <a:bodyPr/>
        <a:lstStyle/>
        <a:p>
          <a:endParaRPr lang="en-US" sz="1800">
            <a:latin typeface="Noto Sans" pitchFamily="34" charset="0"/>
            <a:ea typeface="Noto Sans" pitchFamily="34" charset="0"/>
            <a:cs typeface="Noto Sans" pitchFamily="34" charset="0"/>
          </a:endParaRPr>
        </a:p>
      </dgm:t>
    </dgm:pt>
    <dgm:pt modelId="{84CA5C7F-4BB1-42D9-ADF4-D001ACA36879}">
      <dgm:prSet phldrT="[Text]" custT="1"/>
      <dgm:spPr>
        <a:solidFill>
          <a:srgbClr val="F03240"/>
        </a:solidFill>
      </dgm:spPr>
      <dgm:t>
        <a:bodyPr/>
        <a:lstStyle/>
        <a:p>
          <a:r>
            <a:rPr lang="en-GB" sz="1800" b="1" dirty="0" smtClean="0">
              <a:solidFill>
                <a:schemeClr val="tx1"/>
              </a:solidFill>
              <a:latin typeface="Noto Sans" pitchFamily="34" charset="0"/>
              <a:ea typeface="Noto Sans" pitchFamily="34" charset="0"/>
              <a:cs typeface="Noto Sans" pitchFamily="34" charset="0"/>
            </a:rPr>
            <a:t>£7.2bn </a:t>
          </a:r>
          <a:r>
            <a:rPr lang="en-GB" sz="1200" b="1" dirty="0" smtClean="0">
              <a:solidFill>
                <a:schemeClr val="tx1"/>
              </a:solidFill>
              <a:latin typeface="Noto Sans" pitchFamily="34" charset="0"/>
              <a:ea typeface="Noto Sans" pitchFamily="34" charset="0"/>
              <a:cs typeface="Noto Sans" pitchFamily="34" charset="0"/>
            </a:rPr>
            <a:t>(net cost)</a:t>
          </a:r>
          <a:endParaRPr lang="en-US" sz="1200" b="1" dirty="0">
            <a:solidFill>
              <a:schemeClr val="tx1"/>
            </a:solidFill>
            <a:latin typeface="Noto Sans" pitchFamily="34" charset="0"/>
            <a:ea typeface="Noto Sans" pitchFamily="34" charset="0"/>
            <a:cs typeface="Noto Sans" pitchFamily="34" charset="0"/>
          </a:endParaRPr>
        </a:p>
      </dgm:t>
    </dgm:pt>
    <dgm:pt modelId="{DD0D8202-11F0-493F-B8DF-C8095F4F0D15}" type="parTrans" cxnId="{B22BB297-3487-436E-93C4-D42A3A63A9F5}">
      <dgm:prSet/>
      <dgm:spPr/>
      <dgm:t>
        <a:bodyPr/>
        <a:lstStyle/>
        <a:p>
          <a:endParaRPr lang="en-US" sz="1800">
            <a:latin typeface="Noto Sans" pitchFamily="34" charset="0"/>
            <a:ea typeface="Noto Sans" pitchFamily="34" charset="0"/>
            <a:cs typeface="Noto Sans" pitchFamily="34" charset="0"/>
          </a:endParaRPr>
        </a:p>
      </dgm:t>
    </dgm:pt>
    <dgm:pt modelId="{EA78297F-B08D-4B59-9951-5CBF76B09E69}" type="sibTrans" cxnId="{B22BB297-3487-436E-93C4-D42A3A63A9F5}">
      <dgm:prSet/>
      <dgm:spPr/>
      <dgm:t>
        <a:bodyPr/>
        <a:lstStyle/>
        <a:p>
          <a:endParaRPr lang="en-US" sz="1800">
            <a:latin typeface="Noto Sans" pitchFamily="34" charset="0"/>
            <a:ea typeface="Noto Sans" pitchFamily="34" charset="0"/>
            <a:cs typeface="Noto Sans" pitchFamily="34" charset="0"/>
          </a:endParaRPr>
        </a:p>
      </dgm:t>
    </dgm:pt>
    <dgm:pt modelId="{9EDD7494-F00E-43D8-AEEA-DC839FC2C93F}">
      <dgm:prSet phldrT="[Text]" custT="1"/>
      <dgm:spPr>
        <a:solidFill>
          <a:srgbClr val="F03240"/>
        </a:solidFill>
      </dgm:spPr>
      <dgm:t>
        <a:bodyPr/>
        <a:lstStyle/>
        <a:p>
          <a:r>
            <a:rPr lang="en-GB" sz="1800" b="1" dirty="0" smtClean="0">
              <a:solidFill>
                <a:schemeClr val="tx1"/>
              </a:solidFill>
              <a:latin typeface="Noto Sans" pitchFamily="34" charset="0"/>
              <a:ea typeface="Noto Sans" pitchFamily="34" charset="0"/>
              <a:cs typeface="Noto Sans" pitchFamily="34" charset="0"/>
            </a:rPr>
            <a:t>£5.8bn</a:t>
          </a:r>
          <a:endParaRPr lang="en-US" sz="1800" b="1" dirty="0">
            <a:solidFill>
              <a:schemeClr val="tx1"/>
            </a:solidFill>
            <a:latin typeface="Noto Sans" pitchFamily="34" charset="0"/>
            <a:ea typeface="Noto Sans" pitchFamily="34" charset="0"/>
            <a:cs typeface="Noto Sans" pitchFamily="34" charset="0"/>
          </a:endParaRPr>
        </a:p>
      </dgm:t>
    </dgm:pt>
    <dgm:pt modelId="{E2E4247A-61E5-4085-B97F-5DF3010A2949}" type="parTrans" cxnId="{AE412A10-836F-4EBE-BC54-34FC6E7269B6}">
      <dgm:prSet/>
      <dgm:spPr/>
      <dgm:t>
        <a:bodyPr/>
        <a:lstStyle/>
        <a:p>
          <a:endParaRPr lang="en-US" sz="1800">
            <a:latin typeface="Noto Sans" pitchFamily="34" charset="0"/>
            <a:ea typeface="Noto Sans" pitchFamily="34" charset="0"/>
            <a:cs typeface="Noto Sans" pitchFamily="34" charset="0"/>
          </a:endParaRPr>
        </a:p>
      </dgm:t>
    </dgm:pt>
    <dgm:pt modelId="{EF23E03A-506E-4244-AD06-5FC432F87E83}" type="sibTrans" cxnId="{AE412A10-836F-4EBE-BC54-34FC6E7269B6}">
      <dgm:prSet/>
      <dgm:spPr/>
      <dgm:t>
        <a:bodyPr/>
        <a:lstStyle/>
        <a:p>
          <a:endParaRPr lang="en-US" sz="1800">
            <a:latin typeface="Noto Sans" pitchFamily="34" charset="0"/>
            <a:ea typeface="Noto Sans" pitchFamily="34" charset="0"/>
            <a:cs typeface="Noto Sans" pitchFamily="34" charset="0"/>
          </a:endParaRPr>
        </a:p>
      </dgm:t>
    </dgm:pt>
    <dgm:pt modelId="{DBCA5E55-7402-4772-8293-43DF63E170CF}" type="pres">
      <dgm:prSet presAssocID="{0A9714F7-7BFD-4A53-8089-ADBEB40823D1}" presName="Name0" presStyleCnt="0">
        <dgm:presLayoutVars>
          <dgm:dir/>
          <dgm:animLvl val="lvl"/>
          <dgm:resizeHandles val="exact"/>
        </dgm:presLayoutVars>
      </dgm:prSet>
      <dgm:spPr/>
    </dgm:pt>
    <dgm:pt modelId="{576FAF2B-C305-4868-AF4B-285457FC158D}" type="pres">
      <dgm:prSet presAssocID="{FB56852A-99C4-439B-BE83-A4AB72E28388}" presName="parTxOnly" presStyleLbl="node1" presStyleIdx="0" presStyleCnt="4">
        <dgm:presLayoutVars>
          <dgm:chMax val="0"/>
          <dgm:chPref val="0"/>
          <dgm:bulletEnabled val="1"/>
        </dgm:presLayoutVars>
      </dgm:prSet>
      <dgm:spPr/>
      <dgm:t>
        <a:bodyPr/>
        <a:lstStyle/>
        <a:p>
          <a:endParaRPr lang="en-US"/>
        </a:p>
      </dgm:t>
    </dgm:pt>
    <dgm:pt modelId="{D9FF5828-0F6E-428C-9D22-86900EF3B30C}" type="pres">
      <dgm:prSet presAssocID="{DCCB735C-76C8-4EDD-9FEB-C7092FAC08CF}" presName="parTxOnlySpace" presStyleCnt="0"/>
      <dgm:spPr/>
    </dgm:pt>
    <dgm:pt modelId="{E8CBC151-3A59-481F-A5CC-8C684FCD75BE}" type="pres">
      <dgm:prSet presAssocID="{8AE3E6BA-35FC-4D6A-8C90-66B3443C3938}" presName="parTxOnly" presStyleLbl="node1" presStyleIdx="1" presStyleCnt="4">
        <dgm:presLayoutVars>
          <dgm:chMax val="0"/>
          <dgm:chPref val="0"/>
          <dgm:bulletEnabled val="1"/>
        </dgm:presLayoutVars>
      </dgm:prSet>
      <dgm:spPr/>
      <dgm:t>
        <a:bodyPr/>
        <a:lstStyle/>
        <a:p>
          <a:endParaRPr lang="en-US"/>
        </a:p>
      </dgm:t>
    </dgm:pt>
    <dgm:pt modelId="{5311C088-43B2-4680-A0DA-93394961FBF3}" type="pres">
      <dgm:prSet presAssocID="{7E1F9150-F6F9-4E11-A0B7-DF822527F4C8}" presName="parTxOnlySpace" presStyleCnt="0"/>
      <dgm:spPr/>
    </dgm:pt>
    <dgm:pt modelId="{74944A64-A29D-43F0-89F9-083E1EB604D3}" type="pres">
      <dgm:prSet presAssocID="{84CA5C7F-4BB1-42D9-ADF4-D001ACA36879}" presName="parTxOnly" presStyleLbl="node1" presStyleIdx="2" presStyleCnt="4">
        <dgm:presLayoutVars>
          <dgm:chMax val="0"/>
          <dgm:chPref val="0"/>
          <dgm:bulletEnabled val="1"/>
        </dgm:presLayoutVars>
      </dgm:prSet>
      <dgm:spPr/>
      <dgm:t>
        <a:bodyPr/>
        <a:lstStyle/>
        <a:p>
          <a:endParaRPr lang="en-US"/>
        </a:p>
      </dgm:t>
    </dgm:pt>
    <dgm:pt modelId="{02A5A81C-46E1-46D2-A97B-2EA534D6BED6}" type="pres">
      <dgm:prSet presAssocID="{EA78297F-B08D-4B59-9951-5CBF76B09E69}" presName="parTxOnlySpace" presStyleCnt="0"/>
      <dgm:spPr/>
    </dgm:pt>
    <dgm:pt modelId="{B7EDDB44-07A8-476D-B061-295D85F82A01}" type="pres">
      <dgm:prSet presAssocID="{9EDD7494-F00E-43D8-AEEA-DC839FC2C93F}" presName="parTxOnly" presStyleLbl="node1" presStyleIdx="3" presStyleCnt="4">
        <dgm:presLayoutVars>
          <dgm:chMax val="0"/>
          <dgm:chPref val="0"/>
          <dgm:bulletEnabled val="1"/>
        </dgm:presLayoutVars>
      </dgm:prSet>
      <dgm:spPr/>
      <dgm:t>
        <a:bodyPr/>
        <a:lstStyle/>
        <a:p>
          <a:endParaRPr lang="en-US"/>
        </a:p>
      </dgm:t>
    </dgm:pt>
  </dgm:ptLst>
  <dgm:cxnLst>
    <dgm:cxn modelId="{29E396C6-6B18-454B-9EEE-F544685B25F6}" srcId="{0A9714F7-7BFD-4A53-8089-ADBEB40823D1}" destId="{8AE3E6BA-35FC-4D6A-8C90-66B3443C3938}" srcOrd="1" destOrd="0" parTransId="{77B641EC-3DA5-4F23-8700-E2FE4CA27AAF}" sibTransId="{7E1F9150-F6F9-4E11-A0B7-DF822527F4C8}"/>
    <dgm:cxn modelId="{BF4B121D-CA76-450E-AA2D-9071E92504D6}" type="presOf" srcId="{8AE3E6BA-35FC-4D6A-8C90-66B3443C3938}" destId="{E8CBC151-3A59-481F-A5CC-8C684FCD75BE}" srcOrd="0" destOrd="0" presId="urn:microsoft.com/office/officeart/2005/8/layout/chevron1"/>
    <dgm:cxn modelId="{69B6D76B-BE18-4078-A56B-5BCEAB9CD934}" type="presOf" srcId="{9EDD7494-F00E-43D8-AEEA-DC839FC2C93F}" destId="{B7EDDB44-07A8-476D-B061-295D85F82A01}" srcOrd="0" destOrd="0" presId="urn:microsoft.com/office/officeart/2005/8/layout/chevron1"/>
    <dgm:cxn modelId="{96E1BCC8-3C34-42BB-9BF7-B0616138D7C3}" type="presOf" srcId="{0A9714F7-7BFD-4A53-8089-ADBEB40823D1}" destId="{DBCA5E55-7402-4772-8293-43DF63E170CF}" srcOrd="0" destOrd="0" presId="urn:microsoft.com/office/officeart/2005/8/layout/chevron1"/>
    <dgm:cxn modelId="{315B5112-D4A7-4466-B175-BB10CDE4F99C}" type="presOf" srcId="{84CA5C7F-4BB1-42D9-ADF4-D001ACA36879}" destId="{74944A64-A29D-43F0-89F9-083E1EB604D3}" srcOrd="0" destOrd="0" presId="urn:microsoft.com/office/officeart/2005/8/layout/chevron1"/>
    <dgm:cxn modelId="{B22BB297-3487-436E-93C4-D42A3A63A9F5}" srcId="{0A9714F7-7BFD-4A53-8089-ADBEB40823D1}" destId="{84CA5C7F-4BB1-42D9-ADF4-D001ACA36879}" srcOrd="2" destOrd="0" parTransId="{DD0D8202-11F0-493F-B8DF-C8095F4F0D15}" sibTransId="{EA78297F-B08D-4B59-9951-5CBF76B09E69}"/>
    <dgm:cxn modelId="{011C81F8-955C-4F1F-BB36-A25C4C044975}" srcId="{0A9714F7-7BFD-4A53-8089-ADBEB40823D1}" destId="{FB56852A-99C4-439B-BE83-A4AB72E28388}" srcOrd="0" destOrd="0" parTransId="{428F9620-5C7F-4022-96A7-E3BF10FE218F}" sibTransId="{DCCB735C-76C8-4EDD-9FEB-C7092FAC08CF}"/>
    <dgm:cxn modelId="{AE412A10-836F-4EBE-BC54-34FC6E7269B6}" srcId="{0A9714F7-7BFD-4A53-8089-ADBEB40823D1}" destId="{9EDD7494-F00E-43D8-AEEA-DC839FC2C93F}" srcOrd="3" destOrd="0" parTransId="{E2E4247A-61E5-4085-B97F-5DF3010A2949}" sibTransId="{EF23E03A-506E-4244-AD06-5FC432F87E83}"/>
    <dgm:cxn modelId="{6D03C90E-E4A5-4633-9A26-92E6EDFC6BFD}" type="presOf" srcId="{FB56852A-99C4-439B-BE83-A4AB72E28388}" destId="{576FAF2B-C305-4868-AF4B-285457FC158D}" srcOrd="0" destOrd="0" presId="urn:microsoft.com/office/officeart/2005/8/layout/chevron1"/>
    <dgm:cxn modelId="{40BFD526-85A8-4C42-8D49-2FD83AEC6D87}" type="presParOf" srcId="{DBCA5E55-7402-4772-8293-43DF63E170CF}" destId="{576FAF2B-C305-4868-AF4B-285457FC158D}" srcOrd="0" destOrd="0" presId="urn:microsoft.com/office/officeart/2005/8/layout/chevron1"/>
    <dgm:cxn modelId="{E1794EAD-7F2C-4DE6-836C-307E8D2B45DA}" type="presParOf" srcId="{DBCA5E55-7402-4772-8293-43DF63E170CF}" destId="{D9FF5828-0F6E-428C-9D22-86900EF3B30C}" srcOrd="1" destOrd="0" presId="urn:microsoft.com/office/officeart/2005/8/layout/chevron1"/>
    <dgm:cxn modelId="{FE3ED5AF-2304-4E34-84C4-C4AE5F98F9D5}" type="presParOf" srcId="{DBCA5E55-7402-4772-8293-43DF63E170CF}" destId="{E8CBC151-3A59-481F-A5CC-8C684FCD75BE}" srcOrd="2" destOrd="0" presId="urn:microsoft.com/office/officeart/2005/8/layout/chevron1"/>
    <dgm:cxn modelId="{B73F81F7-A646-48CF-9B4B-5E200A04080A}" type="presParOf" srcId="{DBCA5E55-7402-4772-8293-43DF63E170CF}" destId="{5311C088-43B2-4680-A0DA-93394961FBF3}" srcOrd="3" destOrd="0" presId="urn:microsoft.com/office/officeart/2005/8/layout/chevron1"/>
    <dgm:cxn modelId="{1AC54BCE-5006-41BF-A0E6-7DEDB649E5D6}" type="presParOf" srcId="{DBCA5E55-7402-4772-8293-43DF63E170CF}" destId="{74944A64-A29D-43F0-89F9-083E1EB604D3}" srcOrd="4" destOrd="0" presId="urn:microsoft.com/office/officeart/2005/8/layout/chevron1"/>
    <dgm:cxn modelId="{F650525C-C36B-42DC-B396-10C4AEFD0357}" type="presParOf" srcId="{DBCA5E55-7402-4772-8293-43DF63E170CF}" destId="{02A5A81C-46E1-46D2-A97B-2EA534D6BED6}" srcOrd="5" destOrd="0" presId="urn:microsoft.com/office/officeart/2005/8/layout/chevron1"/>
    <dgm:cxn modelId="{AD3FB9EC-D4AD-4B30-8384-0EFAEEB2D2B8}" type="presParOf" srcId="{DBCA5E55-7402-4772-8293-43DF63E170CF}" destId="{B7EDDB44-07A8-476D-B061-295D85F82A01}" srcOrd="6" destOrd="0" presId="urn:microsoft.com/office/officeart/2005/8/layout/chevro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9714F7-7BFD-4A53-8089-ADBEB40823D1}" type="doc">
      <dgm:prSet loTypeId="urn:microsoft.com/office/officeart/2005/8/layout/chevron1" loCatId="process" qsTypeId="urn:microsoft.com/office/officeart/2005/8/quickstyle/simple1" qsCatId="simple" csTypeId="urn:microsoft.com/office/officeart/2005/8/colors/accent1_2" csCatId="accent1" phldr="1"/>
      <dgm:spPr/>
    </dgm:pt>
    <dgm:pt modelId="{FB56852A-99C4-439B-BE83-A4AB72E28388}">
      <dgm:prSet phldrT="[Text]" custT="1"/>
      <dgm:spPr>
        <a:solidFill>
          <a:srgbClr val="ED8D1C"/>
        </a:solidFill>
      </dgm:spPr>
      <dgm:t>
        <a:bodyPr/>
        <a:lstStyle/>
        <a:p>
          <a:r>
            <a:rPr lang="en-GB" sz="1800" b="1" dirty="0" smtClean="0">
              <a:solidFill>
                <a:schemeClr val="tx1"/>
              </a:solidFill>
              <a:latin typeface="Noto Sans" pitchFamily="34" charset="0"/>
              <a:ea typeface="Noto Sans" pitchFamily="34" charset="0"/>
              <a:cs typeface="Noto Sans" pitchFamily="34" charset="0"/>
            </a:rPr>
            <a:t>£11.4bn</a:t>
          </a:r>
          <a:endParaRPr lang="en-US" sz="1800" b="1" dirty="0">
            <a:solidFill>
              <a:schemeClr val="tx1"/>
            </a:solidFill>
            <a:latin typeface="Noto Sans" pitchFamily="34" charset="0"/>
            <a:ea typeface="Noto Sans" pitchFamily="34" charset="0"/>
            <a:cs typeface="Noto Sans" pitchFamily="34" charset="0"/>
          </a:endParaRPr>
        </a:p>
      </dgm:t>
    </dgm:pt>
    <dgm:pt modelId="{428F9620-5C7F-4022-96A7-E3BF10FE218F}" type="parTrans" cxnId="{011C81F8-955C-4F1F-BB36-A25C4C044975}">
      <dgm:prSet/>
      <dgm:spPr/>
      <dgm:t>
        <a:bodyPr/>
        <a:lstStyle/>
        <a:p>
          <a:endParaRPr lang="en-US" sz="1800">
            <a:latin typeface="Noto Sans" pitchFamily="34" charset="0"/>
            <a:ea typeface="Noto Sans" pitchFamily="34" charset="0"/>
            <a:cs typeface="Noto Sans" pitchFamily="34" charset="0"/>
          </a:endParaRPr>
        </a:p>
      </dgm:t>
    </dgm:pt>
    <dgm:pt modelId="{DCCB735C-76C8-4EDD-9FEB-C7092FAC08CF}" type="sibTrans" cxnId="{011C81F8-955C-4F1F-BB36-A25C4C044975}">
      <dgm:prSet/>
      <dgm:spPr/>
      <dgm:t>
        <a:bodyPr/>
        <a:lstStyle/>
        <a:p>
          <a:endParaRPr lang="en-US" sz="1800">
            <a:latin typeface="Noto Sans" pitchFamily="34" charset="0"/>
            <a:ea typeface="Noto Sans" pitchFamily="34" charset="0"/>
            <a:cs typeface="Noto Sans" pitchFamily="34" charset="0"/>
          </a:endParaRPr>
        </a:p>
      </dgm:t>
    </dgm:pt>
    <dgm:pt modelId="{8AE3E6BA-35FC-4D6A-8C90-66B3443C3938}">
      <dgm:prSet phldrT="[Text]" custT="1"/>
      <dgm:spPr>
        <a:solidFill>
          <a:srgbClr val="ED8D1C"/>
        </a:solidFill>
      </dgm:spPr>
      <dgm:t>
        <a:bodyPr/>
        <a:lstStyle/>
        <a:p>
          <a:r>
            <a:rPr lang="en-GB" sz="1800" b="1" dirty="0" smtClean="0">
              <a:solidFill>
                <a:schemeClr val="tx1"/>
              </a:solidFill>
              <a:latin typeface="Noto Sans" pitchFamily="34" charset="0"/>
              <a:ea typeface="Noto Sans" pitchFamily="34" charset="0"/>
              <a:cs typeface="Noto Sans" pitchFamily="34" charset="0"/>
            </a:rPr>
            <a:t>£1.9bn</a:t>
          </a:r>
          <a:endParaRPr lang="en-US" sz="1800" b="1" dirty="0">
            <a:solidFill>
              <a:schemeClr val="tx1"/>
            </a:solidFill>
            <a:latin typeface="Noto Sans" pitchFamily="34" charset="0"/>
            <a:ea typeface="Noto Sans" pitchFamily="34" charset="0"/>
            <a:cs typeface="Noto Sans" pitchFamily="34" charset="0"/>
          </a:endParaRPr>
        </a:p>
      </dgm:t>
    </dgm:pt>
    <dgm:pt modelId="{77B641EC-3DA5-4F23-8700-E2FE4CA27AAF}" type="parTrans" cxnId="{29E396C6-6B18-454B-9EEE-F544685B25F6}">
      <dgm:prSet/>
      <dgm:spPr/>
      <dgm:t>
        <a:bodyPr/>
        <a:lstStyle/>
        <a:p>
          <a:endParaRPr lang="en-US" sz="1800">
            <a:latin typeface="Noto Sans" pitchFamily="34" charset="0"/>
            <a:ea typeface="Noto Sans" pitchFamily="34" charset="0"/>
            <a:cs typeface="Noto Sans" pitchFamily="34" charset="0"/>
          </a:endParaRPr>
        </a:p>
      </dgm:t>
    </dgm:pt>
    <dgm:pt modelId="{7E1F9150-F6F9-4E11-A0B7-DF822527F4C8}" type="sibTrans" cxnId="{29E396C6-6B18-454B-9EEE-F544685B25F6}">
      <dgm:prSet/>
      <dgm:spPr/>
      <dgm:t>
        <a:bodyPr/>
        <a:lstStyle/>
        <a:p>
          <a:endParaRPr lang="en-US" sz="1800">
            <a:latin typeface="Noto Sans" pitchFamily="34" charset="0"/>
            <a:ea typeface="Noto Sans" pitchFamily="34" charset="0"/>
            <a:cs typeface="Noto Sans" pitchFamily="34" charset="0"/>
          </a:endParaRPr>
        </a:p>
      </dgm:t>
    </dgm:pt>
    <dgm:pt modelId="{84CA5C7F-4BB1-42D9-ADF4-D001ACA36879}">
      <dgm:prSet phldrT="[Text]" custT="1"/>
      <dgm:spPr>
        <a:solidFill>
          <a:srgbClr val="ED8D1C"/>
        </a:solidFill>
      </dgm:spPr>
      <dgm:t>
        <a:bodyPr/>
        <a:lstStyle/>
        <a:p>
          <a:r>
            <a:rPr lang="en-GB" sz="1800" b="1" dirty="0" smtClean="0">
              <a:solidFill>
                <a:schemeClr val="tx1"/>
              </a:solidFill>
              <a:latin typeface="Noto Sans" pitchFamily="34" charset="0"/>
              <a:ea typeface="Noto Sans" pitchFamily="34" charset="0"/>
              <a:cs typeface="Noto Sans" pitchFamily="34" charset="0"/>
            </a:rPr>
            <a:t>£0.8bn</a:t>
          </a:r>
          <a:endParaRPr lang="en-US" sz="1800" b="1" dirty="0">
            <a:solidFill>
              <a:schemeClr val="tx1"/>
            </a:solidFill>
            <a:latin typeface="Noto Sans" pitchFamily="34" charset="0"/>
            <a:ea typeface="Noto Sans" pitchFamily="34" charset="0"/>
            <a:cs typeface="Noto Sans" pitchFamily="34" charset="0"/>
          </a:endParaRPr>
        </a:p>
      </dgm:t>
    </dgm:pt>
    <dgm:pt modelId="{DD0D8202-11F0-493F-B8DF-C8095F4F0D15}" type="parTrans" cxnId="{B22BB297-3487-436E-93C4-D42A3A63A9F5}">
      <dgm:prSet/>
      <dgm:spPr/>
      <dgm:t>
        <a:bodyPr/>
        <a:lstStyle/>
        <a:p>
          <a:endParaRPr lang="en-US" sz="1800">
            <a:latin typeface="Noto Sans" pitchFamily="34" charset="0"/>
            <a:ea typeface="Noto Sans" pitchFamily="34" charset="0"/>
            <a:cs typeface="Noto Sans" pitchFamily="34" charset="0"/>
          </a:endParaRPr>
        </a:p>
      </dgm:t>
    </dgm:pt>
    <dgm:pt modelId="{EA78297F-B08D-4B59-9951-5CBF76B09E69}" type="sibTrans" cxnId="{B22BB297-3487-436E-93C4-D42A3A63A9F5}">
      <dgm:prSet/>
      <dgm:spPr/>
      <dgm:t>
        <a:bodyPr/>
        <a:lstStyle/>
        <a:p>
          <a:endParaRPr lang="en-US" sz="1800">
            <a:latin typeface="Noto Sans" pitchFamily="34" charset="0"/>
            <a:ea typeface="Noto Sans" pitchFamily="34" charset="0"/>
            <a:cs typeface="Noto Sans" pitchFamily="34" charset="0"/>
          </a:endParaRPr>
        </a:p>
      </dgm:t>
    </dgm:pt>
    <dgm:pt modelId="{9EDD7494-F00E-43D8-AEEA-DC839FC2C93F}">
      <dgm:prSet phldrT="[Text]" custT="1"/>
      <dgm:spPr>
        <a:solidFill>
          <a:srgbClr val="ED8D1C"/>
        </a:solidFill>
      </dgm:spPr>
      <dgm:t>
        <a:bodyPr/>
        <a:lstStyle/>
        <a:p>
          <a:r>
            <a:rPr lang="en-GB" sz="1800" b="1" dirty="0" smtClean="0">
              <a:solidFill>
                <a:schemeClr val="tx1"/>
              </a:solidFill>
              <a:latin typeface="Noto Sans" pitchFamily="34" charset="0"/>
              <a:ea typeface="Noto Sans" pitchFamily="34" charset="0"/>
              <a:cs typeface="Noto Sans" pitchFamily="34" charset="0"/>
            </a:rPr>
            <a:t>£1.9bn</a:t>
          </a:r>
          <a:endParaRPr lang="en-US" sz="1800" b="1" dirty="0">
            <a:solidFill>
              <a:schemeClr val="tx1"/>
            </a:solidFill>
            <a:latin typeface="Noto Sans" pitchFamily="34" charset="0"/>
            <a:ea typeface="Noto Sans" pitchFamily="34" charset="0"/>
            <a:cs typeface="Noto Sans" pitchFamily="34" charset="0"/>
          </a:endParaRPr>
        </a:p>
      </dgm:t>
    </dgm:pt>
    <dgm:pt modelId="{E2E4247A-61E5-4085-B97F-5DF3010A2949}" type="parTrans" cxnId="{AE412A10-836F-4EBE-BC54-34FC6E7269B6}">
      <dgm:prSet/>
      <dgm:spPr/>
      <dgm:t>
        <a:bodyPr/>
        <a:lstStyle/>
        <a:p>
          <a:endParaRPr lang="en-US" sz="1800">
            <a:latin typeface="Noto Sans" pitchFamily="34" charset="0"/>
            <a:ea typeface="Noto Sans" pitchFamily="34" charset="0"/>
            <a:cs typeface="Noto Sans" pitchFamily="34" charset="0"/>
          </a:endParaRPr>
        </a:p>
      </dgm:t>
    </dgm:pt>
    <dgm:pt modelId="{EF23E03A-506E-4244-AD06-5FC432F87E83}" type="sibTrans" cxnId="{AE412A10-836F-4EBE-BC54-34FC6E7269B6}">
      <dgm:prSet/>
      <dgm:spPr/>
      <dgm:t>
        <a:bodyPr/>
        <a:lstStyle/>
        <a:p>
          <a:endParaRPr lang="en-US" sz="1800">
            <a:latin typeface="Noto Sans" pitchFamily="34" charset="0"/>
            <a:ea typeface="Noto Sans" pitchFamily="34" charset="0"/>
            <a:cs typeface="Noto Sans" pitchFamily="34" charset="0"/>
          </a:endParaRPr>
        </a:p>
      </dgm:t>
    </dgm:pt>
    <dgm:pt modelId="{DBCA5E55-7402-4772-8293-43DF63E170CF}" type="pres">
      <dgm:prSet presAssocID="{0A9714F7-7BFD-4A53-8089-ADBEB40823D1}" presName="Name0" presStyleCnt="0">
        <dgm:presLayoutVars>
          <dgm:dir/>
          <dgm:animLvl val="lvl"/>
          <dgm:resizeHandles val="exact"/>
        </dgm:presLayoutVars>
      </dgm:prSet>
      <dgm:spPr/>
    </dgm:pt>
    <dgm:pt modelId="{576FAF2B-C305-4868-AF4B-285457FC158D}" type="pres">
      <dgm:prSet presAssocID="{FB56852A-99C4-439B-BE83-A4AB72E28388}" presName="parTxOnly" presStyleLbl="node1" presStyleIdx="0" presStyleCnt="4" custLinFactNeighborX="-1718" custLinFactNeighborY="-3044">
        <dgm:presLayoutVars>
          <dgm:chMax val="0"/>
          <dgm:chPref val="0"/>
          <dgm:bulletEnabled val="1"/>
        </dgm:presLayoutVars>
      </dgm:prSet>
      <dgm:spPr/>
      <dgm:t>
        <a:bodyPr/>
        <a:lstStyle/>
        <a:p>
          <a:endParaRPr lang="en-US"/>
        </a:p>
      </dgm:t>
    </dgm:pt>
    <dgm:pt modelId="{D9FF5828-0F6E-428C-9D22-86900EF3B30C}" type="pres">
      <dgm:prSet presAssocID="{DCCB735C-76C8-4EDD-9FEB-C7092FAC08CF}" presName="parTxOnlySpace" presStyleCnt="0"/>
      <dgm:spPr/>
    </dgm:pt>
    <dgm:pt modelId="{E8CBC151-3A59-481F-A5CC-8C684FCD75BE}" type="pres">
      <dgm:prSet presAssocID="{8AE3E6BA-35FC-4D6A-8C90-66B3443C3938}" presName="parTxOnly" presStyleLbl="node1" presStyleIdx="1" presStyleCnt="4">
        <dgm:presLayoutVars>
          <dgm:chMax val="0"/>
          <dgm:chPref val="0"/>
          <dgm:bulletEnabled val="1"/>
        </dgm:presLayoutVars>
      </dgm:prSet>
      <dgm:spPr/>
      <dgm:t>
        <a:bodyPr/>
        <a:lstStyle/>
        <a:p>
          <a:endParaRPr lang="en-US"/>
        </a:p>
      </dgm:t>
    </dgm:pt>
    <dgm:pt modelId="{5311C088-43B2-4680-A0DA-93394961FBF3}" type="pres">
      <dgm:prSet presAssocID="{7E1F9150-F6F9-4E11-A0B7-DF822527F4C8}" presName="parTxOnlySpace" presStyleCnt="0"/>
      <dgm:spPr/>
    </dgm:pt>
    <dgm:pt modelId="{74944A64-A29D-43F0-89F9-083E1EB604D3}" type="pres">
      <dgm:prSet presAssocID="{84CA5C7F-4BB1-42D9-ADF4-D001ACA36879}" presName="parTxOnly" presStyleLbl="node1" presStyleIdx="2" presStyleCnt="4">
        <dgm:presLayoutVars>
          <dgm:chMax val="0"/>
          <dgm:chPref val="0"/>
          <dgm:bulletEnabled val="1"/>
        </dgm:presLayoutVars>
      </dgm:prSet>
      <dgm:spPr/>
      <dgm:t>
        <a:bodyPr/>
        <a:lstStyle/>
        <a:p>
          <a:endParaRPr lang="en-US"/>
        </a:p>
      </dgm:t>
    </dgm:pt>
    <dgm:pt modelId="{02A5A81C-46E1-46D2-A97B-2EA534D6BED6}" type="pres">
      <dgm:prSet presAssocID="{EA78297F-B08D-4B59-9951-5CBF76B09E69}" presName="parTxOnlySpace" presStyleCnt="0"/>
      <dgm:spPr/>
    </dgm:pt>
    <dgm:pt modelId="{B7EDDB44-07A8-476D-B061-295D85F82A01}" type="pres">
      <dgm:prSet presAssocID="{9EDD7494-F00E-43D8-AEEA-DC839FC2C93F}" presName="parTxOnly" presStyleLbl="node1" presStyleIdx="3" presStyleCnt="4">
        <dgm:presLayoutVars>
          <dgm:chMax val="0"/>
          <dgm:chPref val="0"/>
          <dgm:bulletEnabled val="1"/>
        </dgm:presLayoutVars>
      </dgm:prSet>
      <dgm:spPr/>
      <dgm:t>
        <a:bodyPr/>
        <a:lstStyle/>
        <a:p>
          <a:endParaRPr lang="en-US"/>
        </a:p>
      </dgm:t>
    </dgm:pt>
  </dgm:ptLst>
  <dgm:cxnLst>
    <dgm:cxn modelId="{33B2858D-5E02-4EC0-8C27-46FB96C0BB29}" type="presOf" srcId="{9EDD7494-F00E-43D8-AEEA-DC839FC2C93F}" destId="{B7EDDB44-07A8-476D-B061-295D85F82A01}" srcOrd="0" destOrd="0" presId="urn:microsoft.com/office/officeart/2005/8/layout/chevron1"/>
    <dgm:cxn modelId="{A3FD4D6B-16F1-449A-AB3B-F4EA0586EF72}" type="presOf" srcId="{8AE3E6BA-35FC-4D6A-8C90-66B3443C3938}" destId="{E8CBC151-3A59-481F-A5CC-8C684FCD75BE}" srcOrd="0" destOrd="0" presId="urn:microsoft.com/office/officeart/2005/8/layout/chevron1"/>
    <dgm:cxn modelId="{F2FFB931-99A1-4F52-8695-288B82CB7A2A}" type="presOf" srcId="{FB56852A-99C4-439B-BE83-A4AB72E28388}" destId="{576FAF2B-C305-4868-AF4B-285457FC158D}" srcOrd="0" destOrd="0" presId="urn:microsoft.com/office/officeart/2005/8/layout/chevron1"/>
    <dgm:cxn modelId="{29E396C6-6B18-454B-9EEE-F544685B25F6}" srcId="{0A9714F7-7BFD-4A53-8089-ADBEB40823D1}" destId="{8AE3E6BA-35FC-4D6A-8C90-66B3443C3938}" srcOrd="1" destOrd="0" parTransId="{77B641EC-3DA5-4F23-8700-E2FE4CA27AAF}" sibTransId="{7E1F9150-F6F9-4E11-A0B7-DF822527F4C8}"/>
    <dgm:cxn modelId="{E05BD893-DC63-41DA-A9ED-08724F5414DA}" type="presOf" srcId="{0A9714F7-7BFD-4A53-8089-ADBEB40823D1}" destId="{DBCA5E55-7402-4772-8293-43DF63E170CF}" srcOrd="0" destOrd="0" presId="urn:microsoft.com/office/officeart/2005/8/layout/chevron1"/>
    <dgm:cxn modelId="{157689F8-9E1D-4D12-B98B-255E568ECBD3}" type="presOf" srcId="{84CA5C7F-4BB1-42D9-ADF4-D001ACA36879}" destId="{74944A64-A29D-43F0-89F9-083E1EB604D3}" srcOrd="0" destOrd="0" presId="urn:microsoft.com/office/officeart/2005/8/layout/chevron1"/>
    <dgm:cxn modelId="{B22BB297-3487-436E-93C4-D42A3A63A9F5}" srcId="{0A9714F7-7BFD-4A53-8089-ADBEB40823D1}" destId="{84CA5C7F-4BB1-42D9-ADF4-D001ACA36879}" srcOrd="2" destOrd="0" parTransId="{DD0D8202-11F0-493F-B8DF-C8095F4F0D15}" sibTransId="{EA78297F-B08D-4B59-9951-5CBF76B09E69}"/>
    <dgm:cxn modelId="{011C81F8-955C-4F1F-BB36-A25C4C044975}" srcId="{0A9714F7-7BFD-4A53-8089-ADBEB40823D1}" destId="{FB56852A-99C4-439B-BE83-A4AB72E28388}" srcOrd="0" destOrd="0" parTransId="{428F9620-5C7F-4022-96A7-E3BF10FE218F}" sibTransId="{DCCB735C-76C8-4EDD-9FEB-C7092FAC08CF}"/>
    <dgm:cxn modelId="{AE412A10-836F-4EBE-BC54-34FC6E7269B6}" srcId="{0A9714F7-7BFD-4A53-8089-ADBEB40823D1}" destId="{9EDD7494-F00E-43D8-AEEA-DC839FC2C93F}" srcOrd="3" destOrd="0" parTransId="{E2E4247A-61E5-4085-B97F-5DF3010A2949}" sibTransId="{EF23E03A-506E-4244-AD06-5FC432F87E83}"/>
    <dgm:cxn modelId="{83F2FFBA-B5AF-46D9-ADB4-F17152647228}" type="presParOf" srcId="{DBCA5E55-7402-4772-8293-43DF63E170CF}" destId="{576FAF2B-C305-4868-AF4B-285457FC158D}" srcOrd="0" destOrd="0" presId="urn:microsoft.com/office/officeart/2005/8/layout/chevron1"/>
    <dgm:cxn modelId="{EC81075E-4B68-48AB-990F-CC1F0A0202C1}" type="presParOf" srcId="{DBCA5E55-7402-4772-8293-43DF63E170CF}" destId="{D9FF5828-0F6E-428C-9D22-86900EF3B30C}" srcOrd="1" destOrd="0" presId="urn:microsoft.com/office/officeart/2005/8/layout/chevron1"/>
    <dgm:cxn modelId="{BBDC92C3-DD9F-4EDC-BC36-92DDF3E780FF}" type="presParOf" srcId="{DBCA5E55-7402-4772-8293-43DF63E170CF}" destId="{E8CBC151-3A59-481F-A5CC-8C684FCD75BE}" srcOrd="2" destOrd="0" presId="urn:microsoft.com/office/officeart/2005/8/layout/chevron1"/>
    <dgm:cxn modelId="{583AFA89-35F0-4CA5-B0BC-E1998A65600A}" type="presParOf" srcId="{DBCA5E55-7402-4772-8293-43DF63E170CF}" destId="{5311C088-43B2-4680-A0DA-93394961FBF3}" srcOrd="3" destOrd="0" presId="urn:microsoft.com/office/officeart/2005/8/layout/chevron1"/>
    <dgm:cxn modelId="{B6B42207-76FA-477B-8F01-CA5BA91EF946}" type="presParOf" srcId="{DBCA5E55-7402-4772-8293-43DF63E170CF}" destId="{74944A64-A29D-43F0-89F9-083E1EB604D3}" srcOrd="4" destOrd="0" presId="urn:microsoft.com/office/officeart/2005/8/layout/chevron1"/>
    <dgm:cxn modelId="{7AF6CCBE-4F56-461F-BE12-A2596105B8A9}" type="presParOf" srcId="{DBCA5E55-7402-4772-8293-43DF63E170CF}" destId="{02A5A81C-46E1-46D2-A97B-2EA534D6BED6}" srcOrd="5" destOrd="0" presId="urn:microsoft.com/office/officeart/2005/8/layout/chevron1"/>
    <dgm:cxn modelId="{FA0CA398-5866-4617-9F33-AB4E0D6C3074}" type="presParOf" srcId="{DBCA5E55-7402-4772-8293-43DF63E170CF}" destId="{B7EDDB44-07A8-476D-B061-295D85F82A01}" srcOrd="6" destOrd="0" presId="urn:microsoft.com/office/officeart/2005/8/layout/chevron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FAF2B-C305-4868-AF4B-285457FC158D}">
      <dsp:nvSpPr>
        <dsp:cNvPr id="0" name=""/>
        <dsp:cNvSpPr/>
      </dsp:nvSpPr>
      <dsp:spPr>
        <a:xfrm>
          <a:off x="3206" y="598791"/>
          <a:ext cx="1866582" cy="746632"/>
        </a:xfrm>
        <a:prstGeom prst="chevron">
          <a:avLst/>
        </a:prstGeom>
        <a:solidFill>
          <a:srgbClr val="1759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en-US" sz="1800" kern="1200" dirty="0">
            <a:latin typeface="Noto Sans" pitchFamily="34" charset="0"/>
            <a:ea typeface="Noto Sans" pitchFamily="34" charset="0"/>
            <a:cs typeface="Noto Sans" pitchFamily="34" charset="0"/>
          </a:endParaRPr>
        </a:p>
      </dsp:txBody>
      <dsp:txXfrm>
        <a:off x="376522" y="598791"/>
        <a:ext cx="1119950" cy="746632"/>
      </dsp:txXfrm>
    </dsp:sp>
    <dsp:sp modelId="{E8CBC151-3A59-481F-A5CC-8C684FCD75BE}">
      <dsp:nvSpPr>
        <dsp:cNvPr id="0" name=""/>
        <dsp:cNvSpPr/>
      </dsp:nvSpPr>
      <dsp:spPr>
        <a:xfrm>
          <a:off x="1683130" y="598791"/>
          <a:ext cx="1866582" cy="746632"/>
        </a:xfrm>
        <a:prstGeom prst="chevron">
          <a:avLst/>
        </a:prstGeom>
        <a:solidFill>
          <a:srgbClr val="1759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latin typeface="Noto Sans" pitchFamily="34" charset="0"/>
              <a:ea typeface="Noto Sans" pitchFamily="34" charset="0"/>
              <a:cs typeface="Noto Sans" pitchFamily="34" charset="0"/>
            </a:rPr>
            <a:t>£0.3bn</a:t>
          </a:r>
          <a:endParaRPr lang="en-US" sz="1800" b="1" kern="1200" dirty="0">
            <a:solidFill>
              <a:schemeClr val="bg1"/>
            </a:solidFill>
            <a:latin typeface="Noto Sans" pitchFamily="34" charset="0"/>
            <a:ea typeface="Noto Sans" pitchFamily="34" charset="0"/>
            <a:cs typeface="Noto Sans" pitchFamily="34" charset="0"/>
          </a:endParaRPr>
        </a:p>
      </dsp:txBody>
      <dsp:txXfrm>
        <a:off x="2056446" y="598791"/>
        <a:ext cx="1119950" cy="746632"/>
      </dsp:txXfrm>
    </dsp:sp>
    <dsp:sp modelId="{74944A64-A29D-43F0-89F9-083E1EB604D3}">
      <dsp:nvSpPr>
        <dsp:cNvPr id="0" name=""/>
        <dsp:cNvSpPr/>
      </dsp:nvSpPr>
      <dsp:spPr>
        <a:xfrm>
          <a:off x="3363054" y="598791"/>
          <a:ext cx="1866582" cy="746632"/>
        </a:xfrm>
        <a:prstGeom prst="chevron">
          <a:avLst/>
        </a:prstGeom>
        <a:solidFill>
          <a:srgbClr val="1759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latin typeface="Noto Sans" pitchFamily="34" charset="0"/>
            <a:ea typeface="Noto Sans" pitchFamily="34" charset="0"/>
            <a:cs typeface="Noto Sans" pitchFamily="34" charset="0"/>
          </a:endParaRPr>
        </a:p>
      </dsp:txBody>
      <dsp:txXfrm>
        <a:off x="3736370" y="598791"/>
        <a:ext cx="1119950" cy="746632"/>
      </dsp:txXfrm>
    </dsp:sp>
    <dsp:sp modelId="{B7EDDB44-07A8-476D-B061-295D85F82A01}">
      <dsp:nvSpPr>
        <dsp:cNvPr id="0" name=""/>
        <dsp:cNvSpPr/>
      </dsp:nvSpPr>
      <dsp:spPr>
        <a:xfrm>
          <a:off x="5042979" y="598791"/>
          <a:ext cx="1866582" cy="746632"/>
        </a:xfrm>
        <a:prstGeom prst="chevron">
          <a:avLst/>
        </a:prstGeom>
        <a:solidFill>
          <a:srgbClr val="1759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latin typeface="Noto Sans" pitchFamily="34" charset="0"/>
              <a:ea typeface="Noto Sans" pitchFamily="34" charset="0"/>
              <a:cs typeface="Noto Sans" pitchFamily="34" charset="0"/>
            </a:rPr>
            <a:t>£0.5bn</a:t>
          </a:r>
          <a:endParaRPr lang="en-US" sz="1600" b="1" kern="1200" dirty="0" smtClean="0">
            <a:solidFill>
              <a:schemeClr val="bg1"/>
            </a:solidFill>
            <a:latin typeface="Noto Sans" pitchFamily="34" charset="0"/>
            <a:ea typeface="Noto Sans" pitchFamily="34" charset="0"/>
            <a:cs typeface="Noto Sans" pitchFamily="34" charset="0"/>
          </a:endParaRPr>
        </a:p>
      </dsp:txBody>
      <dsp:txXfrm>
        <a:off x="5416295" y="598791"/>
        <a:ext cx="1119950" cy="746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FAF2B-C305-4868-AF4B-285457FC158D}">
      <dsp:nvSpPr>
        <dsp:cNvPr id="0" name=""/>
        <dsp:cNvSpPr/>
      </dsp:nvSpPr>
      <dsp:spPr>
        <a:xfrm>
          <a:off x="3206" y="598791"/>
          <a:ext cx="1866582" cy="746632"/>
        </a:xfrm>
        <a:prstGeom prst="chevron">
          <a:avLst/>
        </a:prstGeom>
        <a:solidFill>
          <a:srgbClr val="F032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Noto Sans" pitchFamily="34" charset="0"/>
              <a:ea typeface="Noto Sans" pitchFamily="34" charset="0"/>
              <a:cs typeface="Noto Sans" pitchFamily="34" charset="0"/>
            </a:rPr>
            <a:t>£5.6bn</a:t>
          </a:r>
          <a:endParaRPr lang="en-US" sz="1800" b="1" kern="1200" dirty="0">
            <a:solidFill>
              <a:schemeClr val="tx1"/>
            </a:solidFill>
            <a:latin typeface="Noto Sans" pitchFamily="34" charset="0"/>
            <a:ea typeface="Noto Sans" pitchFamily="34" charset="0"/>
            <a:cs typeface="Noto Sans" pitchFamily="34" charset="0"/>
          </a:endParaRPr>
        </a:p>
      </dsp:txBody>
      <dsp:txXfrm>
        <a:off x="376522" y="598791"/>
        <a:ext cx="1119950" cy="746632"/>
      </dsp:txXfrm>
    </dsp:sp>
    <dsp:sp modelId="{E8CBC151-3A59-481F-A5CC-8C684FCD75BE}">
      <dsp:nvSpPr>
        <dsp:cNvPr id="0" name=""/>
        <dsp:cNvSpPr/>
      </dsp:nvSpPr>
      <dsp:spPr>
        <a:xfrm>
          <a:off x="1683130" y="598791"/>
          <a:ext cx="1866582" cy="746632"/>
        </a:xfrm>
        <a:prstGeom prst="chevron">
          <a:avLst/>
        </a:prstGeom>
        <a:solidFill>
          <a:srgbClr val="F032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Noto Sans" pitchFamily="34" charset="0"/>
              <a:ea typeface="Noto Sans" pitchFamily="34" charset="0"/>
              <a:cs typeface="Noto Sans" pitchFamily="34" charset="0"/>
            </a:rPr>
            <a:t>£5.5bn</a:t>
          </a:r>
          <a:endParaRPr lang="en-US" sz="1800" b="1" kern="1200" dirty="0">
            <a:solidFill>
              <a:schemeClr val="tx1"/>
            </a:solidFill>
            <a:latin typeface="Noto Sans" pitchFamily="34" charset="0"/>
            <a:ea typeface="Noto Sans" pitchFamily="34" charset="0"/>
            <a:cs typeface="Noto Sans" pitchFamily="34" charset="0"/>
          </a:endParaRPr>
        </a:p>
      </dsp:txBody>
      <dsp:txXfrm>
        <a:off x="2056446" y="598791"/>
        <a:ext cx="1119950" cy="746632"/>
      </dsp:txXfrm>
    </dsp:sp>
    <dsp:sp modelId="{74944A64-A29D-43F0-89F9-083E1EB604D3}">
      <dsp:nvSpPr>
        <dsp:cNvPr id="0" name=""/>
        <dsp:cNvSpPr/>
      </dsp:nvSpPr>
      <dsp:spPr>
        <a:xfrm>
          <a:off x="3363054" y="598791"/>
          <a:ext cx="1866582" cy="746632"/>
        </a:xfrm>
        <a:prstGeom prst="chevron">
          <a:avLst/>
        </a:prstGeom>
        <a:solidFill>
          <a:srgbClr val="F032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Noto Sans" pitchFamily="34" charset="0"/>
              <a:ea typeface="Noto Sans" pitchFamily="34" charset="0"/>
              <a:cs typeface="Noto Sans" pitchFamily="34" charset="0"/>
            </a:rPr>
            <a:t>£7.2bn </a:t>
          </a:r>
          <a:r>
            <a:rPr lang="en-GB" sz="1200" b="1" kern="1200" dirty="0" smtClean="0">
              <a:solidFill>
                <a:schemeClr val="tx1"/>
              </a:solidFill>
              <a:latin typeface="Noto Sans" pitchFamily="34" charset="0"/>
              <a:ea typeface="Noto Sans" pitchFamily="34" charset="0"/>
              <a:cs typeface="Noto Sans" pitchFamily="34" charset="0"/>
            </a:rPr>
            <a:t>(net cost)</a:t>
          </a:r>
          <a:endParaRPr lang="en-US" sz="1200" b="1" kern="1200" dirty="0">
            <a:solidFill>
              <a:schemeClr val="tx1"/>
            </a:solidFill>
            <a:latin typeface="Noto Sans" pitchFamily="34" charset="0"/>
            <a:ea typeface="Noto Sans" pitchFamily="34" charset="0"/>
            <a:cs typeface="Noto Sans" pitchFamily="34" charset="0"/>
          </a:endParaRPr>
        </a:p>
      </dsp:txBody>
      <dsp:txXfrm>
        <a:off x="3736370" y="598791"/>
        <a:ext cx="1119950" cy="746632"/>
      </dsp:txXfrm>
    </dsp:sp>
    <dsp:sp modelId="{B7EDDB44-07A8-476D-B061-295D85F82A01}">
      <dsp:nvSpPr>
        <dsp:cNvPr id="0" name=""/>
        <dsp:cNvSpPr/>
      </dsp:nvSpPr>
      <dsp:spPr>
        <a:xfrm>
          <a:off x="5042979" y="598791"/>
          <a:ext cx="1866582" cy="746632"/>
        </a:xfrm>
        <a:prstGeom prst="chevron">
          <a:avLst/>
        </a:prstGeom>
        <a:solidFill>
          <a:srgbClr val="F032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Noto Sans" pitchFamily="34" charset="0"/>
              <a:ea typeface="Noto Sans" pitchFamily="34" charset="0"/>
              <a:cs typeface="Noto Sans" pitchFamily="34" charset="0"/>
            </a:rPr>
            <a:t>£5.8bn</a:t>
          </a:r>
          <a:endParaRPr lang="en-US" sz="1800" b="1" kern="1200" dirty="0">
            <a:solidFill>
              <a:schemeClr val="tx1"/>
            </a:solidFill>
            <a:latin typeface="Noto Sans" pitchFamily="34" charset="0"/>
            <a:ea typeface="Noto Sans" pitchFamily="34" charset="0"/>
            <a:cs typeface="Noto Sans" pitchFamily="34" charset="0"/>
          </a:endParaRPr>
        </a:p>
      </dsp:txBody>
      <dsp:txXfrm>
        <a:off x="5416295" y="598791"/>
        <a:ext cx="1119950" cy="746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FAF2B-C305-4868-AF4B-285457FC158D}">
      <dsp:nvSpPr>
        <dsp:cNvPr id="0" name=""/>
        <dsp:cNvSpPr/>
      </dsp:nvSpPr>
      <dsp:spPr>
        <a:xfrm>
          <a:off x="0" y="576064"/>
          <a:ext cx="1866582" cy="746632"/>
        </a:xfrm>
        <a:prstGeom prst="chevron">
          <a:avLst/>
        </a:prstGeom>
        <a:solidFill>
          <a:srgbClr val="ED8D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Noto Sans" pitchFamily="34" charset="0"/>
              <a:ea typeface="Noto Sans" pitchFamily="34" charset="0"/>
              <a:cs typeface="Noto Sans" pitchFamily="34" charset="0"/>
            </a:rPr>
            <a:t>£11.4bn</a:t>
          </a:r>
          <a:endParaRPr lang="en-US" sz="1800" b="1" kern="1200" dirty="0">
            <a:solidFill>
              <a:schemeClr val="tx1"/>
            </a:solidFill>
            <a:latin typeface="Noto Sans" pitchFamily="34" charset="0"/>
            <a:ea typeface="Noto Sans" pitchFamily="34" charset="0"/>
            <a:cs typeface="Noto Sans" pitchFamily="34" charset="0"/>
          </a:endParaRPr>
        </a:p>
      </dsp:txBody>
      <dsp:txXfrm>
        <a:off x="373316" y="576064"/>
        <a:ext cx="1119950" cy="746632"/>
      </dsp:txXfrm>
    </dsp:sp>
    <dsp:sp modelId="{E8CBC151-3A59-481F-A5CC-8C684FCD75BE}">
      <dsp:nvSpPr>
        <dsp:cNvPr id="0" name=""/>
        <dsp:cNvSpPr/>
      </dsp:nvSpPr>
      <dsp:spPr>
        <a:xfrm>
          <a:off x="1683130" y="598791"/>
          <a:ext cx="1866582" cy="746632"/>
        </a:xfrm>
        <a:prstGeom prst="chevron">
          <a:avLst/>
        </a:prstGeom>
        <a:solidFill>
          <a:srgbClr val="ED8D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Noto Sans" pitchFamily="34" charset="0"/>
              <a:ea typeface="Noto Sans" pitchFamily="34" charset="0"/>
              <a:cs typeface="Noto Sans" pitchFamily="34" charset="0"/>
            </a:rPr>
            <a:t>£1.9bn</a:t>
          </a:r>
          <a:endParaRPr lang="en-US" sz="1800" b="1" kern="1200" dirty="0">
            <a:solidFill>
              <a:schemeClr val="tx1"/>
            </a:solidFill>
            <a:latin typeface="Noto Sans" pitchFamily="34" charset="0"/>
            <a:ea typeface="Noto Sans" pitchFamily="34" charset="0"/>
            <a:cs typeface="Noto Sans" pitchFamily="34" charset="0"/>
          </a:endParaRPr>
        </a:p>
      </dsp:txBody>
      <dsp:txXfrm>
        <a:off x="2056446" y="598791"/>
        <a:ext cx="1119950" cy="746632"/>
      </dsp:txXfrm>
    </dsp:sp>
    <dsp:sp modelId="{74944A64-A29D-43F0-89F9-083E1EB604D3}">
      <dsp:nvSpPr>
        <dsp:cNvPr id="0" name=""/>
        <dsp:cNvSpPr/>
      </dsp:nvSpPr>
      <dsp:spPr>
        <a:xfrm>
          <a:off x="3363054" y="598791"/>
          <a:ext cx="1866582" cy="746632"/>
        </a:xfrm>
        <a:prstGeom prst="chevron">
          <a:avLst/>
        </a:prstGeom>
        <a:solidFill>
          <a:srgbClr val="ED8D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Noto Sans" pitchFamily="34" charset="0"/>
              <a:ea typeface="Noto Sans" pitchFamily="34" charset="0"/>
              <a:cs typeface="Noto Sans" pitchFamily="34" charset="0"/>
            </a:rPr>
            <a:t>£0.8bn</a:t>
          </a:r>
          <a:endParaRPr lang="en-US" sz="1800" b="1" kern="1200" dirty="0">
            <a:solidFill>
              <a:schemeClr val="tx1"/>
            </a:solidFill>
            <a:latin typeface="Noto Sans" pitchFamily="34" charset="0"/>
            <a:ea typeface="Noto Sans" pitchFamily="34" charset="0"/>
            <a:cs typeface="Noto Sans" pitchFamily="34" charset="0"/>
          </a:endParaRPr>
        </a:p>
      </dsp:txBody>
      <dsp:txXfrm>
        <a:off x="3736370" y="598791"/>
        <a:ext cx="1119950" cy="746632"/>
      </dsp:txXfrm>
    </dsp:sp>
    <dsp:sp modelId="{B7EDDB44-07A8-476D-B061-295D85F82A01}">
      <dsp:nvSpPr>
        <dsp:cNvPr id="0" name=""/>
        <dsp:cNvSpPr/>
      </dsp:nvSpPr>
      <dsp:spPr>
        <a:xfrm>
          <a:off x="5042979" y="598791"/>
          <a:ext cx="1866582" cy="746632"/>
        </a:xfrm>
        <a:prstGeom prst="chevron">
          <a:avLst/>
        </a:prstGeom>
        <a:solidFill>
          <a:srgbClr val="ED8D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Noto Sans" pitchFamily="34" charset="0"/>
              <a:ea typeface="Noto Sans" pitchFamily="34" charset="0"/>
              <a:cs typeface="Noto Sans" pitchFamily="34" charset="0"/>
            </a:rPr>
            <a:t>£1.9bn</a:t>
          </a:r>
          <a:endParaRPr lang="en-US" sz="1800" b="1" kern="1200" dirty="0">
            <a:solidFill>
              <a:schemeClr val="tx1"/>
            </a:solidFill>
            <a:latin typeface="Noto Sans" pitchFamily="34" charset="0"/>
            <a:ea typeface="Noto Sans" pitchFamily="34" charset="0"/>
            <a:cs typeface="Noto Sans" pitchFamily="34" charset="0"/>
          </a:endParaRPr>
        </a:p>
      </dsp:txBody>
      <dsp:txXfrm>
        <a:off x="5416295" y="598791"/>
        <a:ext cx="1119950" cy="7466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0.63101</cdr:x>
      <cdr:y>0.41818</cdr:y>
    </cdr:from>
    <cdr:to>
      <cdr:x>0.64072</cdr:x>
      <cdr:y>0.87273</cdr:y>
    </cdr:to>
    <cdr:sp macro="" textlink="">
      <cdr:nvSpPr>
        <cdr:cNvPr id="2" name="Right Brace 1"/>
        <cdr:cNvSpPr/>
      </cdr:nvSpPr>
      <cdr:spPr>
        <a:xfrm xmlns:a="http://schemas.openxmlformats.org/drawingml/2006/main">
          <a:off x="4679305" y="1656183"/>
          <a:ext cx="72008" cy="1800200"/>
        </a:xfrm>
        <a:prstGeom xmlns:a="http://schemas.openxmlformats.org/drawingml/2006/main" prst="rightBrace">
          <a:avLst/>
        </a:prstGeom>
        <a:ln xmlns:a="http://schemas.openxmlformats.org/drawingml/2006/main" w="19050">
          <a:solidFill>
            <a:srgbClr val="ED8D1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024664-C790-4259-9170-40C913F24737}" type="datetimeFigureOut">
              <a:rPr lang="en-GB"/>
              <a:pPr>
                <a:defRPr/>
              </a:pPr>
              <a:t>06/12/2019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24D06B5-0292-4D55-8C8D-5139D6C0409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4BD8D3-509A-4EAA-A326-ADB8582431AF}" type="datetimeFigureOut">
              <a:rPr lang="en-GB"/>
              <a:pPr>
                <a:defRPr/>
              </a:pPr>
              <a:t>06/12/2019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E3D4F7-6031-45E5-B60D-FFEDB1B95A5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en-GB"/>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0F2A13-2842-42A3-933C-F503BCC68ED4}" type="slidenum">
              <a:rPr lang="en-GB" smtClean="0"/>
              <a:pPr fontAlgn="base">
                <a:spcBef>
                  <a:spcPct val="0"/>
                </a:spcBef>
                <a:spcAft>
                  <a:spcPct val="0"/>
                </a:spcAft>
                <a:defRPr/>
              </a:pPr>
              <a:t>1</a:t>
            </a:fld>
            <a:endParaRPr lang="en-GB"/>
          </a:p>
        </p:txBody>
      </p:sp>
    </p:spTree>
    <p:extLst>
      <p:ext uri="{BB962C8B-B14F-4D97-AF65-F5344CB8AC3E}">
        <p14:creationId xmlns:p14="http://schemas.microsoft.com/office/powerpoint/2010/main" xmlns="" val="344745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12</a:t>
            </a:fld>
            <a:endParaRPr lang="en-GB"/>
          </a:p>
        </p:txBody>
      </p:sp>
    </p:spTree>
    <p:extLst>
      <p:ext uri="{BB962C8B-B14F-4D97-AF65-F5344CB8AC3E}">
        <p14:creationId xmlns:p14="http://schemas.microsoft.com/office/powerpoint/2010/main" xmlns="" val="230646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13</a:t>
            </a:fld>
            <a:endParaRPr lang="en-GB"/>
          </a:p>
        </p:txBody>
      </p:sp>
    </p:spTree>
    <p:extLst>
      <p:ext uri="{BB962C8B-B14F-4D97-AF65-F5344CB8AC3E}">
        <p14:creationId xmlns:p14="http://schemas.microsoft.com/office/powerpoint/2010/main" xmlns="" val="493267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14</a:t>
            </a:fld>
            <a:endParaRPr lang="en-GB"/>
          </a:p>
        </p:txBody>
      </p:sp>
    </p:spTree>
    <p:extLst>
      <p:ext uri="{BB962C8B-B14F-4D97-AF65-F5344CB8AC3E}">
        <p14:creationId xmlns:p14="http://schemas.microsoft.com/office/powerpoint/2010/main" xmlns="" val="373225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15</a:t>
            </a:fld>
            <a:endParaRPr lang="en-GB"/>
          </a:p>
        </p:txBody>
      </p:sp>
    </p:spTree>
    <p:extLst>
      <p:ext uri="{BB962C8B-B14F-4D97-AF65-F5344CB8AC3E}">
        <p14:creationId xmlns:p14="http://schemas.microsoft.com/office/powerpoint/2010/main" xmlns="" val="330095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4</a:t>
            </a:fld>
            <a:endParaRPr lang="en-GB"/>
          </a:p>
        </p:txBody>
      </p:sp>
    </p:spTree>
    <p:extLst>
      <p:ext uri="{BB962C8B-B14F-4D97-AF65-F5344CB8AC3E}">
        <p14:creationId xmlns:p14="http://schemas.microsoft.com/office/powerpoint/2010/main" xmlns="" val="278334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5</a:t>
            </a:fld>
            <a:endParaRPr lang="en-GB"/>
          </a:p>
        </p:txBody>
      </p:sp>
    </p:spTree>
    <p:extLst>
      <p:ext uri="{BB962C8B-B14F-4D97-AF65-F5344CB8AC3E}">
        <p14:creationId xmlns:p14="http://schemas.microsoft.com/office/powerpoint/2010/main" xmlns="" val="294314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6</a:t>
            </a:fld>
            <a:endParaRPr lang="en-GB"/>
          </a:p>
        </p:txBody>
      </p:sp>
    </p:spTree>
    <p:extLst>
      <p:ext uri="{BB962C8B-B14F-4D97-AF65-F5344CB8AC3E}">
        <p14:creationId xmlns:p14="http://schemas.microsoft.com/office/powerpoint/2010/main" xmlns="" val="259674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7</a:t>
            </a:fld>
            <a:endParaRPr lang="en-GB"/>
          </a:p>
        </p:txBody>
      </p:sp>
    </p:spTree>
    <p:extLst>
      <p:ext uri="{BB962C8B-B14F-4D97-AF65-F5344CB8AC3E}">
        <p14:creationId xmlns:p14="http://schemas.microsoft.com/office/powerpoint/2010/main" xmlns="" val="349650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8</a:t>
            </a:fld>
            <a:endParaRPr lang="en-GB"/>
          </a:p>
        </p:txBody>
      </p:sp>
    </p:spTree>
    <p:extLst>
      <p:ext uri="{BB962C8B-B14F-4D97-AF65-F5344CB8AC3E}">
        <p14:creationId xmlns:p14="http://schemas.microsoft.com/office/powerpoint/2010/main" xmlns="" val="13880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9</a:t>
            </a:fld>
            <a:endParaRPr lang="en-GB"/>
          </a:p>
        </p:txBody>
      </p:sp>
    </p:spTree>
    <p:extLst>
      <p:ext uri="{BB962C8B-B14F-4D97-AF65-F5344CB8AC3E}">
        <p14:creationId xmlns:p14="http://schemas.microsoft.com/office/powerpoint/2010/main" xmlns="" val="424232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E3D4F7-6031-45E5-B60D-FFEDB1B95A58}" type="slidenum">
              <a:rPr lang="en-GB" smtClean="0"/>
              <a:pPr>
                <a:defRPr/>
              </a:pPr>
              <a:t>10</a:t>
            </a:fld>
            <a:endParaRPr lang="en-GB"/>
          </a:p>
        </p:txBody>
      </p:sp>
    </p:spTree>
    <p:extLst>
      <p:ext uri="{BB962C8B-B14F-4D97-AF65-F5344CB8AC3E}">
        <p14:creationId xmlns:p14="http://schemas.microsoft.com/office/powerpoint/2010/main" xmlns="" val="139713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08358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2519363"/>
            <a:ext cx="6300788" cy="3240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7" name="Rectangle 6"/>
          <p:cNvSpPr/>
          <p:nvPr/>
        </p:nvSpPr>
        <p:spPr>
          <a:xfrm>
            <a:off x="6300788" y="2519363"/>
            <a:ext cx="355600" cy="3240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8" name="Rectangle 7"/>
          <p:cNvSpPr/>
          <p:nvPr/>
        </p:nvSpPr>
        <p:spPr>
          <a:xfrm>
            <a:off x="6656388" y="2519363"/>
            <a:ext cx="1660525" cy="32400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9" name="Rectangle 8"/>
          <p:cNvSpPr/>
          <p:nvPr/>
        </p:nvSpPr>
        <p:spPr>
          <a:xfrm>
            <a:off x="8316913" y="2519363"/>
            <a:ext cx="827087" cy="3240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pic>
        <p:nvPicPr>
          <p:cNvPr id="12" name="Picture 10"/>
          <p:cNvPicPr>
            <a:picLocks noChangeAspect="1"/>
          </p:cNvPicPr>
          <p:nvPr/>
        </p:nvPicPr>
        <p:blipFill>
          <a:blip r:embed="rId2" cstate="print"/>
          <a:srcRect/>
          <a:stretch>
            <a:fillRect/>
          </a:stretch>
        </p:blipFill>
        <p:spPr bwMode="auto">
          <a:xfrm>
            <a:off x="612775" y="449263"/>
            <a:ext cx="1979613" cy="666750"/>
          </a:xfrm>
          <a:prstGeom prst="rect">
            <a:avLst/>
          </a:prstGeom>
          <a:noFill/>
          <a:ln w="9525">
            <a:noFill/>
            <a:miter lim="800000"/>
            <a:headEnd/>
            <a:tailEnd/>
          </a:ln>
        </p:spPr>
      </p:pic>
      <p:sp>
        <p:nvSpPr>
          <p:cNvPr id="3" name="Subtitle 2"/>
          <p:cNvSpPr>
            <a:spLocks noGrp="1"/>
          </p:cNvSpPr>
          <p:nvPr>
            <p:ph type="subTitle" idx="1"/>
          </p:nvPr>
        </p:nvSpPr>
        <p:spPr>
          <a:xfrm>
            <a:off x="612000" y="2828244"/>
            <a:ext cx="6400800" cy="1251032"/>
          </a:xfrm>
        </p:spPr>
        <p:txBody>
          <a:bodyPr>
            <a:normAutofit/>
          </a:bodyPr>
          <a:lstStyle>
            <a:lvl1pPr marL="0" indent="0" algn="l">
              <a:spcAft>
                <a:spcPts val="0"/>
              </a:spcAft>
              <a:buNone/>
              <a:defRPr sz="11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0"/>
          </p:nvPr>
        </p:nvSpPr>
        <p:spPr>
          <a:xfrm>
            <a:off x="611188" y="6102000"/>
            <a:ext cx="2376487" cy="396000"/>
          </a:xfrm>
        </p:spPr>
        <p:txBody>
          <a:bodyPr/>
          <a:lstStyle>
            <a:lvl1pPr>
              <a:defRPr sz="1000">
                <a:latin typeface="+mj-lt"/>
              </a:defRPr>
            </a:lvl1pPr>
          </a:lstStyle>
          <a:p>
            <a:pPr lvl="0"/>
            <a:r>
              <a:rPr lang="en-US" noProof="0" smtClean="0"/>
              <a:t>Click icon to add picture</a:t>
            </a:r>
            <a:endParaRPr lang="en-US" noProof="0" dirty="0"/>
          </a:p>
        </p:txBody>
      </p:sp>
      <p:sp>
        <p:nvSpPr>
          <p:cNvPr id="11" name="Picture Placeholder 9"/>
          <p:cNvSpPr>
            <a:spLocks noGrp="1"/>
          </p:cNvSpPr>
          <p:nvPr>
            <p:ph type="pic" sz="quarter" idx="11"/>
          </p:nvPr>
        </p:nvSpPr>
        <p:spPr>
          <a:xfrm>
            <a:off x="3491880" y="6102000"/>
            <a:ext cx="2376487" cy="396000"/>
          </a:xfrm>
        </p:spPr>
        <p:txBody>
          <a:bodyPr/>
          <a:lstStyle>
            <a:lvl1pPr>
              <a:defRPr sz="1100">
                <a:latin typeface="+mj-lt"/>
              </a:defRPr>
            </a:lvl1pPr>
          </a:lstStyle>
          <a:p>
            <a:pPr lvl="0"/>
            <a:r>
              <a:rPr lang="en-US" noProof="0" smtClean="0"/>
              <a:t>Click icon to add picture</a:t>
            </a:r>
            <a:endParaRPr lang="en-GB" noProof="0" dirty="0"/>
          </a:p>
        </p:txBody>
      </p:sp>
      <p:sp>
        <p:nvSpPr>
          <p:cNvPr id="16" name="Title 15"/>
          <p:cNvSpPr>
            <a:spLocks noGrp="1"/>
          </p:cNvSpPr>
          <p:nvPr>
            <p:ph type="title"/>
          </p:nvPr>
        </p:nvSpPr>
        <p:spPr>
          <a:xfrm>
            <a:off x="611560" y="1517164"/>
            <a:ext cx="6336704" cy="710952"/>
          </a:xfrm>
          <a:prstGeom prst="rect">
            <a:avLst/>
          </a:prstGeom>
        </p:spPr>
        <p:txBody>
          <a:bodyPr/>
          <a:lstStyle>
            <a:lvl1pPr algn="l">
              <a:defRPr lang="en-GB" sz="2200" b="1" kern="1200" baseline="0" dirty="0">
                <a:solidFill>
                  <a:schemeClr val="accent2"/>
                </a:solidFill>
                <a:latin typeface="+mj-lt"/>
                <a:ea typeface="Noto Sans" pitchFamily="34" charset="0"/>
                <a:cs typeface="+mj-cs"/>
              </a:defRPr>
            </a:lvl1pPr>
          </a:lstStyle>
          <a:p>
            <a:pPr lvl="0"/>
            <a:r>
              <a:rPr lang="en-US" smtClean="0"/>
              <a:t>Click to edit Master 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multiple">
    <p:spTree>
      <p:nvGrpSpPr>
        <p:cNvPr id="1" name=""/>
        <p:cNvGrpSpPr/>
        <p:nvPr/>
      </p:nvGrpSpPr>
      <p:grpSpPr>
        <a:xfrm>
          <a:off x="0" y="0"/>
          <a:ext cx="0" cy="0"/>
          <a:chOff x="0" y="0"/>
          <a:chExt cx="0" cy="0"/>
        </a:xfrm>
      </p:grpSpPr>
      <p:cxnSp>
        <p:nvCxnSpPr>
          <p:cNvPr id="7" name="Straight Connector 6"/>
          <p:cNvCxnSpPr/>
          <p:nvPr/>
        </p:nvCxnSpPr>
        <p:spPr>
          <a:xfrm>
            <a:off x="612775" y="6300788"/>
            <a:ext cx="79184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17" name="Content Placeholder 9"/>
          <p:cNvSpPr>
            <a:spLocks noGrp="1"/>
          </p:cNvSpPr>
          <p:nvPr>
            <p:ph sz="quarter" idx="18"/>
          </p:nvPr>
        </p:nvSpPr>
        <p:spPr>
          <a:xfrm>
            <a:off x="4642625" y="3861048"/>
            <a:ext cx="3889375" cy="2160588"/>
          </a:xfrm>
          <a:solidFill>
            <a:srgbClr val="FFCCFF"/>
          </a:solidFill>
        </p:spPr>
        <p:txBody>
          <a:bodyPr>
            <a:normAutofit/>
          </a:bodyPr>
          <a:lstStyle>
            <a:lvl1pPr marL="0" indent="0">
              <a:defRPr sz="1100" b="0" baseline="0">
                <a:solidFill>
                  <a:srgbClr val="FF00FF"/>
                </a:solidFill>
                <a:latin typeface="+mj-lt"/>
              </a:defRPr>
            </a:lvl1pPr>
          </a:lstStyle>
          <a:p>
            <a:pPr lvl="0"/>
            <a:r>
              <a:rPr lang="en-US" smtClean="0"/>
              <a:t>Edit Master text styles</a:t>
            </a:r>
          </a:p>
        </p:txBody>
      </p:sp>
      <p:sp>
        <p:nvSpPr>
          <p:cNvPr id="18" name="Content Placeholder 9"/>
          <p:cNvSpPr>
            <a:spLocks noGrp="1"/>
          </p:cNvSpPr>
          <p:nvPr>
            <p:ph sz="quarter" idx="19"/>
          </p:nvPr>
        </p:nvSpPr>
        <p:spPr>
          <a:xfrm>
            <a:off x="611188" y="3861048"/>
            <a:ext cx="3889375" cy="2160588"/>
          </a:xfrm>
          <a:solidFill>
            <a:srgbClr val="FFCCFF"/>
          </a:solidFill>
        </p:spPr>
        <p:txBody>
          <a:bodyPr>
            <a:normAutofit/>
          </a:bodyPr>
          <a:lstStyle>
            <a:lvl1pPr marL="0" indent="0">
              <a:defRPr sz="1100" b="0" baseline="0">
                <a:solidFill>
                  <a:srgbClr val="FF00FF"/>
                </a:solidFill>
                <a:latin typeface="+mj-lt"/>
              </a:defRPr>
            </a:lvl1pPr>
          </a:lstStyle>
          <a:p>
            <a:pPr lvl="0"/>
            <a:r>
              <a:rPr lang="en-US" smtClean="0"/>
              <a:t>Edit Master text styles</a:t>
            </a:r>
          </a:p>
        </p:txBody>
      </p:sp>
      <p:sp>
        <p:nvSpPr>
          <p:cNvPr id="16" name="Content Placeholder 9"/>
          <p:cNvSpPr>
            <a:spLocks noGrp="1"/>
          </p:cNvSpPr>
          <p:nvPr>
            <p:ph sz="quarter" idx="17"/>
          </p:nvPr>
        </p:nvSpPr>
        <p:spPr>
          <a:xfrm>
            <a:off x="4642625" y="1628452"/>
            <a:ext cx="3889375" cy="2160588"/>
          </a:xfrm>
          <a:solidFill>
            <a:srgbClr val="FFCCFF"/>
          </a:solidFill>
        </p:spPr>
        <p:txBody>
          <a:bodyPr>
            <a:normAutofit/>
          </a:bodyPr>
          <a:lstStyle>
            <a:lvl1pPr marL="0" indent="0">
              <a:defRPr sz="1100" b="0" baseline="0">
                <a:solidFill>
                  <a:srgbClr val="FF00FF"/>
                </a:solidFill>
                <a:latin typeface="+mj-lt"/>
              </a:defRPr>
            </a:lvl1pPr>
          </a:lstStyle>
          <a:p>
            <a:pPr lvl="0"/>
            <a:r>
              <a:rPr lang="en-US" smtClean="0"/>
              <a:t>Edit Master text styles</a:t>
            </a:r>
          </a:p>
        </p:txBody>
      </p:sp>
      <p:sp>
        <p:nvSpPr>
          <p:cNvPr id="2" name="Title 1"/>
          <p:cNvSpPr>
            <a:spLocks noGrp="1"/>
          </p:cNvSpPr>
          <p:nvPr>
            <p:ph type="title"/>
          </p:nvPr>
        </p:nvSpPr>
        <p:spPr>
          <a:xfrm>
            <a:off x="612000" y="594000"/>
            <a:ext cx="6552288" cy="404728"/>
          </a:xfrm>
          <a:prstGeom prst="rect">
            <a:avLst/>
          </a:prstGeom>
        </p:spPr>
        <p:txBody>
          <a:bodyPr/>
          <a:lstStyle>
            <a:lvl1pPr algn="l">
              <a:defRPr sz="2200" b="1">
                <a:solidFill>
                  <a:schemeClr val="accent2"/>
                </a:solidFill>
                <a:latin typeface="+mj-lt"/>
              </a:defRPr>
            </a:lvl1pPr>
          </a:lstStyle>
          <a:p>
            <a:r>
              <a:rPr lang="en-US" smtClean="0"/>
              <a:t>Click to edit Master title style</a:t>
            </a:r>
            <a:endParaRPr lang="en-GB" dirty="0"/>
          </a:p>
        </p:txBody>
      </p:sp>
      <p:sp>
        <p:nvSpPr>
          <p:cNvPr id="10" name="Content Placeholder 9"/>
          <p:cNvSpPr>
            <a:spLocks noGrp="1"/>
          </p:cNvSpPr>
          <p:nvPr>
            <p:ph sz="quarter" idx="13"/>
          </p:nvPr>
        </p:nvSpPr>
        <p:spPr>
          <a:xfrm>
            <a:off x="611188" y="1628452"/>
            <a:ext cx="3889375" cy="2160588"/>
          </a:xfrm>
          <a:solidFill>
            <a:srgbClr val="FFCCFF"/>
          </a:solidFill>
        </p:spPr>
        <p:txBody>
          <a:bodyPr>
            <a:normAutofit/>
          </a:bodyPr>
          <a:lstStyle>
            <a:lvl1pPr marL="0" indent="0">
              <a:defRPr sz="1100" b="0" baseline="0">
                <a:solidFill>
                  <a:srgbClr val="FF00FF"/>
                </a:solidFill>
                <a:latin typeface="+mj-lt"/>
              </a:defRPr>
            </a:lvl1pPr>
          </a:lstStyle>
          <a:p>
            <a:pPr lvl="0"/>
            <a:r>
              <a:rPr lang="en-US" smtClean="0"/>
              <a:t>Edit Master text styles</a:t>
            </a:r>
          </a:p>
        </p:txBody>
      </p:sp>
      <p:sp>
        <p:nvSpPr>
          <p:cNvPr id="9" name="Date Placeholder 3"/>
          <p:cNvSpPr>
            <a:spLocks noGrp="1"/>
          </p:cNvSpPr>
          <p:nvPr>
            <p:ph type="dt" sz="half" idx="20"/>
          </p:nvPr>
        </p:nvSpPr>
        <p:spPr/>
        <p:txBody>
          <a:bodyPr/>
          <a:lstStyle>
            <a:lvl1pPr>
              <a:defRPr>
                <a:latin typeface="+mj-lt"/>
              </a:defRPr>
            </a:lvl1pPr>
          </a:lstStyle>
          <a:p>
            <a:pPr>
              <a:defRPr/>
            </a:pPr>
            <a:endParaRPr lang="en-GB" dirty="0"/>
          </a:p>
        </p:txBody>
      </p:sp>
      <p:sp>
        <p:nvSpPr>
          <p:cNvPr id="11" name="Footer Placeholder 4"/>
          <p:cNvSpPr>
            <a:spLocks noGrp="1"/>
          </p:cNvSpPr>
          <p:nvPr>
            <p:ph type="ftr" sz="quarter" idx="21"/>
          </p:nvPr>
        </p:nvSpPr>
        <p:spPr/>
        <p:txBody>
          <a:bodyPr/>
          <a:lstStyle>
            <a:lvl1pPr algn="l">
              <a:defRPr sz="750" dirty="0">
                <a:solidFill>
                  <a:schemeClr val="tx2"/>
                </a:solidFill>
                <a:latin typeface="+mj-lt"/>
              </a:defRPr>
            </a:lvl1pPr>
          </a:lstStyle>
          <a:p>
            <a:pPr>
              <a:defRPr/>
            </a:pPr>
            <a:r>
              <a:rPr lang="en-GB" smtClean="0"/>
              <a:t>The outlook for the public finances</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full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a:off x="612775" y="6300788"/>
            <a:ext cx="7918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3"/>
          <p:cNvSpPr>
            <a:spLocks noGrp="1"/>
          </p:cNvSpPr>
          <p:nvPr>
            <p:ph type="dt" sz="half" idx="10"/>
          </p:nvPr>
        </p:nvSpPr>
        <p:spPr/>
        <p:txBody>
          <a:bodyPr/>
          <a:lstStyle>
            <a:lvl1pPr>
              <a:defRPr>
                <a:solidFill>
                  <a:schemeClr val="bg1"/>
                </a:solidFill>
                <a:latin typeface="+mj-lt"/>
              </a:defRPr>
            </a:lvl1pPr>
          </a:lstStyle>
          <a:p>
            <a:pPr>
              <a:defRPr/>
            </a:pPr>
            <a:endParaRPr lang="en-GB" dirty="0"/>
          </a:p>
        </p:txBody>
      </p:sp>
      <p:sp>
        <p:nvSpPr>
          <p:cNvPr id="4" name="Footer Placeholder 4"/>
          <p:cNvSpPr>
            <a:spLocks noGrp="1"/>
          </p:cNvSpPr>
          <p:nvPr>
            <p:ph type="ftr" sz="quarter" idx="11"/>
          </p:nvPr>
        </p:nvSpPr>
        <p:spPr/>
        <p:txBody>
          <a:bodyPr/>
          <a:lstStyle>
            <a:lvl1pPr algn="l">
              <a:defRPr sz="750">
                <a:solidFill>
                  <a:schemeClr val="bg1"/>
                </a:solidFill>
                <a:latin typeface="+mj-lt"/>
              </a:defRPr>
            </a:lvl1pPr>
          </a:lstStyle>
          <a:p>
            <a:pPr>
              <a:defRPr/>
            </a:pPr>
            <a:r>
              <a:rPr lang="en-GB" smtClean="0"/>
              <a:t>The outlook for the public finances</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cxnSp>
        <p:nvCxnSpPr>
          <p:cNvPr id="4" name="Straight Connector 3"/>
          <p:cNvCxnSpPr/>
          <p:nvPr/>
        </p:nvCxnSpPr>
        <p:spPr>
          <a:xfrm>
            <a:off x="612775" y="6300788"/>
            <a:ext cx="791845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714788"/>
            <a:ext cx="6336264" cy="404728"/>
          </a:xfrm>
          <a:prstGeom prst="rect">
            <a:avLst/>
          </a:prstGeom>
        </p:spPr>
        <p:txBody>
          <a:bodyPr/>
          <a:lstStyle>
            <a:lvl1pPr algn="l">
              <a:defRPr sz="1500" b="1">
                <a:solidFill>
                  <a:schemeClr val="tx1"/>
                </a:solidFill>
                <a:latin typeface="+mj-lt"/>
              </a:defRPr>
            </a:lvl1pPr>
          </a:lstStyle>
          <a:p>
            <a:r>
              <a:rPr lang="en-US" smtClean="0"/>
              <a:t>Click to edit Master title style</a:t>
            </a:r>
            <a:endParaRPr lang="en-GB" dirty="0"/>
          </a:p>
        </p:txBody>
      </p:sp>
      <p:sp>
        <p:nvSpPr>
          <p:cNvPr id="3" name="Content Placeholder 2"/>
          <p:cNvSpPr>
            <a:spLocks noGrp="1"/>
          </p:cNvSpPr>
          <p:nvPr>
            <p:ph idx="1"/>
          </p:nvPr>
        </p:nvSpPr>
        <p:spPr>
          <a:xfrm>
            <a:off x="612000" y="1620000"/>
            <a:ext cx="7920000" cy="4525963"/>
          </a:xfrm>
        </p:spPr>
        <p:txBody>
          <a:bodyPr>
            <a:normAutofit/>
          </a:bodyPr>
          <a:lstStyle>
            <a:lvl1pPr>
              <a:spcBef>
                <a:spcPts val="0"/>
              </a:spcBef>
              <a:spcAft>
                <a:spcPts val="1200"/>
              </a:spcAft>
              <a:defRPr sz="1200" baseline="0">
                <a:solidFill>
                  <a:schemeClr val="tx1"/>
                </a:solidFill>
                <a:latin typeface="+mj-lt"/>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smtClean="0"/>
              <a:t>Edit Master text styles</a:t>
            </a:r>
          </a:p>
        </p:txBody>
      </p:sp>
      <p:sp>
        <p:nvSpPr>
          <p:cNvPr id="6" name="Date Placeholder 7"/>
          <p:cNvSpPr>
            <a:spLocks noGrp="1"/>
          </p:cNvSpPr>
          <p:nvPr>
            <p:ph type="dt" sz="half" idx="10"/>
          </p:nvPr>
        </p:nvSpPr>
        <p:spPr/>
        <p:txBody>
          <a:bodyPr/>
          <a:lstStyle>
            <a:lvl1pPr>
              <a:defRPr>
                <a:latin typeface="+mj-lt"/>
                <a:cs typeface="Arial" panose="020B0604020202020204" pitchFamily="34" charset="0"/>
              </a:defRPr>
            </a:lvl1pPr>
          </a:lstStyle>
          <a:p>
            <a:pPr>
              <a:defRPr/>
            </a:pPr>
            <a:endParaRPr lang="en-GB" dirty="0"/>
          </a:p>
        </p:txBody>
      </p:sp>
      <p:sp>
        <p:nvSpPr>
          <p:cNvPr id="7" name="Footer Placeholder 4"/>
          <p:cNvSpPr>
            <a:spLocks noGrp="1"/>
          </p:cNvSpPr>
          <p:nvPr>
            <p:ph type="ftr" sz="quarter" idx="11"/>
          </p:nvPr>
        </p:nvSpPr>
        <p:spPr/>
        <p:txBody>
          <a:bodyPr/>
          <a:lstStyle>
            <a:lvl1pPr algn="l">
              <a:defRPr sz="750">
                <a:solidFill>
                  <a:schemeClr val="tx2"/>
                </a:solidFill>
                <a:latin typeface="+mj-lt"/>
              </a:defRPr>
            </a:lvl1pPr>
          </a:lstStyle>
          <a:p>
            <a:pPr>
              <a:defRPr/>
            </a:pPr>
            <a:r>
              <a:rPr lang="en-GB" smtClean="0"/>
              <a:t>The outlook for the public finances</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with Caption">
    <p:spTree>
      <p:nvGrpSpPr>
        <p:cNvPr id="1" name=""/>
        <p:cNvGrpSpPr/>
        <p:nvPr/>
      </p:nvGrpSpPr>
      <p:grpSpPr>
        <a:xfrm>
          <a:off x="0" y="0"/>
          <a:ext cx="0" cy="0"/>
          <a:chOff x="0" y="0"/>
          <a:chExt cx="0" cy="0"/>
        </a:xfrm>
      </p:grpSpPr>
      <p:cxnSp>
        <p:nvCxnSpPr>
          <p:cNvPr id="5" name="Straight Connector 4"/>
          <p:cNvCxnSpPr/>
          <p:nvPr/>
        </p:nvCxnSpPr>
        <p:spPr>
          <a:xfrm>
            <a:off x="612775" y="6300788"/>
            <a:ext cx="791845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714788"/>
            <a:ext cx="6264256" cy="404728"/>
          </a:xfrm>
          <a:prstGeom prst="rect">
            <a:avLst/>
          </a:prstGeom>
        </p:spPr>
        <p:txBody>
          <a:bodyPr/>
          <a:lstStyle>
            <a:lvl1pPr algn="l">
              <a:defRPr sz="1500" b="1" baseline="0">
                <a:solidFill>
                  <a:schemeClr val="tx1"/>
                </a:solidFill>
                <a:latin typeface="+mj-lt"/>
              </a:defRPr>
            </a:lvl1pPr>
          </a:lstStyle>
          <a:p>
            <a:r>
              <a:rPr lang="en-US" smtClean="0"/>
              <a:t>Click to edit Master title style</a:t>
            </a:r>
            <a:endParaRPr lang="en-GB" dirty="0"/>
          </a:p>
        </p:txBody>
      </p:sp>
      <p:sp>
        <p:nvSpPr>
          <p:cNvPr id="3" name="Content Placeholder 2"/>
          <p:cNvSpPr>
            <a:spLocks noGrp="1"/>
          </p:cNvSpPr>
          <p:nvPr>
            <p:ph idx="1"/>
          </p:nvPr>
        </p:nvSpPr>
        <p:spPr>
          <a:xfrm>
            <a:off x="611999" y="1620001"/>
            <a:ext cx="7919841" cy="3321167"/>
          </a:xfrm>
        </p:spPr>
        <p:txBody>
          <a:bodyPr>
            <a:normAutofit/>
          </a:bodyPr>
          <a:lstStyle>
            <a:lvl1pPr>
              <a:spcBef>
                <a:spcPts val="0"/>
              </a:spcBef>
              <a:spcAft>
                <a:spcPts val="1200"/>
              </a:spcAft>
              <a:defRPr sz="1200" baseline="0">
                <a:solidFill>
                  <a:schemeClr val="tx1"/>
                </a:solidFill>
                <a:latin typeface="+mj-lt"/>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smtClean="0"/>
              <a:t>Edit Master text styles</a:t>
            </a:r>
          </a:p>
        </p:txBody>
      </p:sp>
      <p:sp>
        <p:nvSpPr>
          <p:cNvPr id="10" name="Text Placeholder 9"/>
          <p:cNvSpPr>
            <a:spLocks noGrp="1"/>
          </p:cNvSpPr>
          <p:nvPr>
            <p:ph type="body" sz="quarter" idx="13"/>
          </p:nvPr>
        </p:nvSpPr>
        <p:spPr>
          <a:xfrm>
            <a:off x="611188" y="5031167"/>
            <a:ext cx="7920812" cy="1134683"/>
          </a:xfrm>
        </p:spPr>
        <p:txBody>
          <a:bodyPr>
            <a:normAutofit/>
          </a:bodyPr>
          <a:lstStyle>
            <a:lvl1pPr>
              <a:spcAft>
                <a:spcPts val="700"/>
              </a:spcAft>
              <a:defRPr sz="1000">
                <a:solidFill>
                  <a:schemeClr val="tx1"/>
                </a:solidFill>
                <a:latin typeface="+mj-lt"/>
              </a:defRPr>
            </a:lvl1pPr>
            <a:lvl2pPr marL="0" indent="0">
              <a:spcAft>
                <a:spcPts val="700"/>
              </a:spcAft>
              <a:buFont typeface="Arial" panose="020B0604020202020204" pitchFamily="34" charset="0"/>
              <a:buNone/>
              <a:defRPr sz="1000">
                <a:latin typeface="+mj-lt"/>
              </a:defRPr>
            </a:lvl2pPr>
            <a:lvl3pPr marL="171450" indent="-171450">
              <a:spcAft>
                <a:spcPts val="700"/>
              </a:spcAft>
              <a:buFont typeface="Arial" panose="020B0604020202020204" pitchFamily="34" charset="0"/>
              <a:buChar char="•"/>
              <a:defRPr sz="1000"/>
            </a:lvl3pPr>
          </a:lstStyle>
          <a:p>
            <a:pPr lvl="0"/>
            <a:r>
              <a:rPr lang="en-US" smtClean="0"/>
              <a:t>Edit Master text styles</a:t>
            </a:r>
          </a:p>
          <a:p>
            <a:pPr lvl="1"/>
            <a:r>
              <a:rPr lang="en-US" smtClean="0"/>
              <a:t>Second level</a:t>
            </a:r>
          </a:p>
        </p:txBody>
      </p:sp>
      <p:sp>
        <p:nvSpPr>
          <p:cNvPr id="7" name="Date Placeholder 10"/>
          <p:cNvSpPr>
            <a:spLocks noGrp="1"/>
          </p:cNvSpPr>
          <p:nvPr>
            <p:ph type="dt" sz="half" idx="14"/>
          </p:nvPr>
        </p:nvSpPr>
        <p:spPr/>
        <p:txBody>
          <a:bodyPr/>
          <a:lstStyle>
            <a:lvl1pPr>
              <a:defRPr>
                <a:latin typeface="+mj-lt"/>
              </a:defRPr>
            </a:lvl1pPr>
          </a:lstStyle>
          <a:p>
            <a:pPr>
              <a:defRPr/>
            </a:pPr>
            <a:endParaRPr lang="en-GB" dirty="0"/>
          </a:p>
        </p:txBody>
      </p:sp>
      <p:sp>
        <p:nvSpPr>
          <p:cNvPr id="8" name="Footer Placeholder 4"/>
          <p:cNvSpPr>
            <a:spLocks noGrp="1"/>
          </p:cNvSpPr>
          <p:nvPr>
            <p:ph type="ftr" sz="quarter" idx="15"/>
          </p:nvPr>
        </p:nvSpPr>
        <p:spPr/>
        <p:txBody>
          <a:bodyPr/>
          <a:lstStyle>
            <a:lvl1pPr algn="l">
              <a:defRPr sz="750">
                <a:solidFill>
                  <a:schemeClr val="tx2"/>
                </a:solidFill>
                <a:latin typeface="+mj-lt"/>
              </a:defRPr>
            </a:lvl1pPr>
          </a:lstStyle>
          <a:p>
            <a:pPr>
              <a:defRPr/>
            </a:pPr>
            <a:r>
              <a:rPr lang="en-GB" smtClean="0"/>
              <a:t>The outlook for the public finances</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with notes">
    <p:spTree>
      <p:nvGrpSpPr>
        <p:cNvPr id="1" name=""/>
        <p:cNvGrpSpPr/>
        <p:nvPr/>
      </p:nvGrpSpPr>
      <p:grpSpPr>
        <a:xfrm>
          <a:off x="0" y="0"/>
          <a:ext cx="0" cy="0"/>
          <a:chOff x="0" y="0"/>
          <a:chExt cx="0" cy="0"/>
        </a:xfrm>
      </p:grpSpPr>
      <p:cxnSp>
        <p:nvCxnSpPr>
          <p:cNvPr id="5" name="Straight Connector 4"/>
          <p:cNvCxnSpPr/>
          <p:nvPr/>
        </p:nvCxnSpPr>
        <p:spPr>
          <a:xfrm>
            <a:off x="612775" y="6300788"/>
            <a:ext cx="791845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714788"/>
            <a:ext cx="6264256" cy="404728"/>
          </a:xfrm>
          <a:prstGeom prst="rect">
            <a:avLst/>
          </a:prstGeom>
        </p:spPr>
        <p:txBody>
          <a:bodyPr/>
          <a:lstStyle>
            <a:lvl1pPr algn="l">
              <a:defRPr sz="1500" b="1" baseline="0">
                <a:solidFill>
                  <a:schemeClr val="tx1"/>
                </a:solidFill>
                <a:latin typeface="+mj-lt"/>
              </a:defRPr>
            </a:lvl1pPr>
          </a:lstStyle>
          <a:p>
            <a:r>
              <a:rPr lang="en-US" smtClean="0"/>
              <a:t>Click to edit Master title style</a:t>
            </a:r>
            <a:endParaRPr lang="en-GB" dirty="0"/>
          </a:p>
        </p:txBody>
      </p:sp>
      <p:sp>
        <p:nvSpPr>
          <p:cNvPr id="3" name="Content Placeholder 2"/>
          <p:cNvSpPr>
            <a:spLocks noGrp="1"/>
          </p:cNvSpPr>
          <p:nvPr>
            <p:ph idx="1"/>
          </p:nvPr>
        </p:nvSpPr>
        <p:spPr>
          <a:xfrm>
            <a:off x="3312000" y="1620001"/>
            <a:ext cx="5220000" cy="4545849"/>
          </a:xfrm>
        </p:spPr>
        <p:txBody>
          <a:bodyPr>
            <a:normAutofit/>
          </a:bodyPr>
          <a:lstStyle>
            <a:lvl1pPr>
              <a:spcBef>
                <a:spcPts val="0"/>
              </a:spcBef>
              <a:spcAft>
                <a:spcPts val="1200"/>
              </a:spcAft>
              <a:defRPr sz="1200" baseline="0">
                <a:solidFill>
                  <a:schemeClr val="tx1"/>
                </a:solidFill>
                <a:latin typeface="+mj-lt"/>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smtClean="0"/>
              <a:t>Edit Master text styles</a:t>
            </a:r>
          </a:p>
        </p:txBody>
      </p:sp>
      <p:sp>
        <p:nvSpPr>
          <p:cNvPr id="10" name="Text Placeholder 9"/>
          <p:cNvSpPr>
            <a:spLocks noGrp="1"/>
          </p:cNvSpPr>
          <p:nvPr>
            <p:ph type="body" sz="quarter" idx="13"/>
          </p:nvPr>
        </p:nvSpPr>
        <p:spPr>
          <a:xfrm>
            <a:off x="611188" y="1620001"/>
            <a:ext cx="2556000" cy="4545849"/>
          </a:xfrm>
        </p:spPr>
        <p:txBody>
          <a:bodyPr>
            <a:normAutofit/>
          </a:bodyPr>
          <a:lstStyle>
            <a:lvl1pPr marL="0" indent="0">
              <a:spcAft>
                <a:spcPts val="1050"/>
              </a:spcAft>
              <a:defRPr sz="1500">
                <a:solidFill>
                  <a:schemeClr val="tx1"/>
                </a:solidFill>
                <a:latin typeface="+mj-lt"/>
              </a:defRPr>
            </a:lvl1pPr>
            <a:lvl2pPr marL="0" indent="0">
              <a:spcAft>
                <a:spcPts val="1050"/>
              </a:spcAft>
              <a:buFont typeface="Arial" panose="020B0604020202020204" pitchFamily="34" charset="0"/>
              <a:buNone/>
              <a:defRPr sz="1500">
                <a:latin typeface="+mj-lt"/>
              </a:defRPr>
            </a:lvl2pPr>
            <a:lvl3pPr marL="216000" indent="-216000">
              <a:spcAft>
                <a:spcPts val="1050"/>
              </a:spcAft>
              <a:buFont typeface="Arial" panose="020B0604020202020204" pitchFamily="34" charset="0"/>
              <a:buChar char="•"/>
              <a:defRPr sz="1500">
                <a:latin typeface="+mj-lt"/>
              </a:defRPr>
            </a:lvl3pPr>
            <a:lvl4pPr marL="432000" indent="-216000">
              <a:spcAft>
                <a:spcPts val="1050"/>
              </a:spcAft>
              <a:defRPr sz="1500">
                <a:latin typeface="+mj-lt"/>
              </a:defRPr>
            </a:lvl4pPr>
            <a:lvl5pPr marL="648000" indent="-216000">
              <a:spcAft>
                <a:spcPts val="1050"/>
              </a:spcAft>
              <a:defRPr sz="1500"/>
            </a:lvl5pPr>
            <a:lvl6pPr marL="864000" indent="-216000">
              <a:spcAft>
                <a:spcPts val="1050"/>
              </a:spcAft>
              <a:defRPr sz="1500"/>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Date Placeholder 10"/>
          <p:cNvSpPr>
            <a:spLocks noGrp="1"/>
          </p:cNvSpPr>
          <p:nvPr>
            <p:ph type="dt" sz="half" idx="14"/>
          </p:nvPr>
        </p:nvSpPr>
        <p:spPr/>
        <p:txBody>
          <a:bodyPr/>
          <a:lstStyle>
            <a:lvl1pPr>
              <a:defRPr>
                <a:latin typeface="+mj-lt"/>
              </a:defRPr>
            </a:lvl1pPr>
          </a:lstStyle>
          <a:p>
            <a:pPr>
              <a:defRPr/>
            </a:pPr>
            <a:endParaRPr lang="en-GB" dirty="0"/>
          </a:p>
        </p:txBody>
      </p:sp>
      <p:sp>
        <p:nvSpPr>
          <p:cNvPr id="8" name="Footer Placeholder 4"/>
          <p:cNvSpPr>
            <a:spLocks noGrp="1"/>
          </p:cNvSpPr>
          <p:nvPr>
            <p:ph type="ftr" sz="quarter" idx="15"/>
          </p:nvPr>
        </p:nvSpPr>
        <p:spPr/>
        <p:txBody>
          <a:bodyPr/>
          <a:lstStyle>
            <a:lvl1pPr algn="l">
              <a:defRPr sz="750">
                <a:solidFill>
                  <a:schemeClr val="tx2"/>
                </a:solidFill>
                <a:latin typeface="+mj-lt"/>
              </a:defRPr>
            </a:lvl1pPr>
          </a:lstStyle>
          <a:p>
            <a:pPr>
              <a:defRPr/>
            </a:pPr>
            <a:r>
              <a:rPr lang="en-GB" smtClean="0"/>
              <a:t>The outlook for the public finances</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p:nvCxnSpPr>
        <p:spPr>
          <a:xfrm>
            <a:off x="612775" y="6300788"/>
            <a:ext cx="79184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GB" dirty="0"/>
          </a:p>
        </p:txBody>
      </p:sp>
      <p:sp>
        <p:nvSpPr>
          <p:cNvPr id="5" name="Date Placeholder 2"/>
          <p:cNvSpPr>
            <a:spLocks noGrp="1"/>
          </p:cNvSpPr>
          <p:nvPr>
            <p:ph type="dt" sz="half" idx="10"/>
          </p:nvPr>
        </p:nvSpPr>
        <p:spPr>
          <a:xfrm>
            <a:off x="6948488" y="6389688"/>
            <a:ext cx="1582737" cy="365125"/>
          </a:xfrm>
        </p:spPr>
        <p:txBody>
          <a:bodyPr/>
          <a:lstStyle>
            <a:lvl1pPr>
              <a:defRPr>
                <a:latin typeface="+mj-lt"/>
              </a:defRPr>
            </a:lvl1pPr>
          </a:lstStyle>
          <a:p>
            <a:pPr>
              <a:defRPr/>
            </a:pPr>
            <a:endParaRPr lang="en-GB" dirty="0"/>
          </a:p>
        </p:txBody>
      </p:sp>
      <p:sp>
        <p:nvSpPr>
          <p:cNvPr id="6" name="Footer Placeholder 3"/>
          <p:cNvSpPr>
            <a:spLocks noGrp="1"/>
          </p:cNvSpPr>
          <p:nvPr>
            <p:ph type="ftr" sz="quarter" idx="11"/>
          </p:nvPr>
        </p:nvSpPr>
        <p:spPr/>
        <p:txBody>
          <a:bodyPr/>
          <a:lstStyle>
            <a:lvl1pPr>
              <a:defRPr>
                <a:latin typeface="+mj-lt"/>
              </a:defRPr>
            </a:lvl1pPr>
          </a:lstStyle>
          <a:p>
            <a:pPr>
              <a:defRPr/>
            </a:pPr>
            <a:r>
              <a:rPr lang="en-GB" smtClean="0"/>
              <a:t>The outlook for the public finances</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1619250"/>
            <a:ext cx="6300788"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7" name="Rectangle 6"/>
          <p:cNvSpPr/>
          <p:nvPr/>
        </p:nvSpPr>
        <p:spPr>
          <a:xfrm>
            <a:off x="6300788" y="1619250"/>
            <a:ext cx="355600"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8" name="Rectangle 7"/>
          <p:cNvSpPr/>
          <p:nvPr/>
        </p:nvSpPr>
        <p:spPr>
          <a:xfrm>
            <a:off x="6656388" y="1619250"/>
            <a:ext cx="1660525"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9" name="Rectangle 8"/>
          <p:cNvSpPr/>
          <p:nvPr/>
        </p:nvSpPr>
        <p:spPr>
          <a:xfrm>
            <a:off x="8316913" y="1619250"/>
            <a:ext cx="827087"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pic>
        <p:nvPicPr>
          <p:cNvPr id="12" name="Picture 10"/>
          <p:cNvPicPr>
            <a:picLocks noChangeAspect="1"/>
          </p:cNvPicPr>
          <p:nvPr/>
        </p:nvPicPr>
        <p:blipFill>
          <a:blip r:embed="rId2" cstate="print"/>
          <a:srcRect/>
          <a:stretch>
            <a:fillRect/>
          </a:stretch>
        </p:blipFill>
        <p:spPr bwMode="auto">
          <a:xfrm>
            <a:off x="612775" y="449263"/>
            <a:ext cx="1979613" cy="666750"/>
          </a:xfrm>
          <a:prstGeom prst="rect">
            <a:avLst/>
          </a:prstGeom>
          <a:noFill/>
          <a:ln w="9525">
            <a:noFill/>
            <a:miter lim="800000"/>
            <a:headEnd/>
            <a:tailEnd/>
          </a:ln>
        </p:spPr>
      </p:pic>
      <p:sp>
        <p:nvSpPr>
          <p:cNvPr id="2" name="Title 1"/>
          <p:cNvSpPr>
            <a:spLocks noGrp="1"/>
          </p:cNvSpPr>
          <p:nvPr>
            <p:ph type="ctrTitle"/>
          </p:nvPr>
        </p:nvSpPr>
        <p:spPr>
          <a:xfrm>
            <a:off x="612000" y="1764000"/>
            <a:ext cx="7772400" cy="794519"/>
          </a:xfrm>
          <a:prstGeom prst="rect">
            <a:avLst/>
          </a:prstGeom>
        </p:spPr>
        <p:txBody>
          <a:bodyPr>
            <a:noAutofit/>
          </a:bodyPr>
          <a:lstStyle>
            <a:lvl1pPr algn="l">
              <a:defRPr sz="2200" b="1" baseline="0">
                <a:solidFill>
                  <a:schemeClr val="bg1"/>
                </a:solidFill>
                <a:latin typeface="+mj-lt"/>
                <a:ea typeface="Noto Sans"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612000" y="2702992"/>
            <a:ext cx="6400800" cy="1251032"/>
          </a:xfrm>
        </p:spPr>
        <p:txBody>
          <a:bodyPr/>
          <a:lstStyle>
            <a:lvl1pPr marL="0" indent="0" algn="l">
              <a:spcAft>
                <a:spcPts val="0"/>
              </a:spcAft>
              <a:buNone/>
              <a:defRPr sz="11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0"/>
          </p:nvPr>
        </p:nvSpPr>
        <p:spPr>
          <a:xfrm>
            <a:off x="611188" y="6102000"/>
            <a:ext cx="2376487" cy="396000"/>
          </a:xfrm>
        </p:spPr>
        <p:txBody>
          <a:bodyPr>
            <a:normAutofit/>
          </a:bodyPr>
          <a:lstStyle>
            <a:lvl1pPr>
              <a:defRPr sz="1100">
                <a:latin typeface="+mj-lt"/>
              </a:defRPr>
            </a:lvl1pPr>
          </a:lstStyle>
          <a:p>
            <a:pPr lvl="0"/>
            <a:r>
              <a:rPr lang="en-US" noProof="0" smtClean="0"/>
              <a:t>Click icon to add picture</a:t>
            </a:r>
            <a:endParaRPr lang="en-US" noProof="0" dirty="0"/>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atin typeface="+mj-lt"/>
              </a:defRPr>
            </a:lvl1pPr>
          </a:lstStyle>
          <a:p>
            <a:pPr lvl="0"/>
            <a:r>
              <a:rPr lang="en-US" noProof="0" smtClean="0"/>
              <a:t>Click icon to add picture</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0" y="1619250"/>
            <a:ext cx="9144000" cy="4144963"/>
            <a:chOff x="0" y="707"/>
            <a:chExt cx="5760" cy="2611"/>
          </a:xfrm>
        </p:grpSpPr>
        <p:sp>
          <p:nvSpPr>
            <p:cNvPr id="7" name="AutoShape 3"/>
            <p:cNvSpPr>
              <a:spLocks noChangeAspect="1" noChangeArrowheads="1" noTextEdit="1"/>
            </p:cNvSpPr>
            <p:nvPr/>
          </p:nvSpPr>
          <p:spPr bwMode="auto">
            <a:xfrm>
              <a:off x="0" y="707"/>
              <a:ext cx="5760" cy="2611"/>
            </a:xfrm>
            <a:prstGeom prst="rect">
              <a:avLst/>
            </a:prstGeom>
            <a:noFill/>
            <a:ln>
              <a:noFill/>
            </a:ln>
            <a:extLst/>
          </p:spPr>
          <p:txBody>
            <a:bodyPr/>
            <a:lstStyle/>
            <a:p>
              <a:pPr fontAlgn="auto">
                <a:spcBef>
                  <a:spcPts val="0"/>
                </a:spcBef>
                <a:spcAft>
                  <a:spcPts val="0"/>
                </a:spcAft>
                <a:defRPr/>
              </a:pPr>
              <a:endParaRPr lang="en-US">
                <a:latin typeface="+mj-lt"/>
                <a:cs typeface="+mn-cs"/>
              </a:endParaRPr>
            </a:p>
          </p:txBody>
        </p:sp>
        <p:sp>
          <p:nvSpPr>
            <p:cNvPr id="8" name="Freeform 5"/>
            <p:cNvSpPr>
              <a:spLocks/>
            </p:cNvSpPr>
            <p:nvPr/>
          </p:nvSpPr>
          <p:spPr bwMode="auto">
            <a:xfrm>
              <a:off x="0" y="1425"/>
              <a:ext cx="4612" cy="1891"/>
            </a:xfrm>
            <a:custGeom>
              <a:avLst/>
              <a:gdLst>
                <a:gd name="T0" fmla="*/ 0 w 4612"/>
                <a:gd name="T1" fmla="*/ 1891 h 1891"/>
                <a:gd name="T2" fmla="*/ 4612 w 4612"/>
                <a:gd name="T3" fmla="*/ 1891 h 1891"/>
                <a:gd name="T4" fmla="*/ 4468 w 4612"/>
                <a:gd name="T5" fmla="*/ 1331 h 1891"/>
                <a:gd name="T6" fmla="*/ 0 w 4612"/>
                <a:gd name="T7" fmla="*/ 0 h 1891"/>
                <a:gd name="T8" fmla="*/ 0 w 4612"/>
                <a:gd name="T9" fmla="*/ 1891 h 1891"/>
              </a:gdLst>
              <a:ahLst/>
              <a:cxnLst>
                <a:cxn ang="0">
                  <a:pos x="T0" y="T1"/>
                </a:cxn>
                <a:cxn ang="0">
                  <a:pos x="T2" y="T3"/>
                </a:cxn>
                <a:cxn ang="0">
                  <a:pos x="T4" y="T5"/>
                </a:cxn>
                <a:cxn ang="0">
                  <a:pos x="T6" y="T7"/>
                </a:cxn>
                <a:cxn ang="0">
                  <a:pos x="T8" y="T9"/>
                </a:cxn>
              </a:cxnLst>
              <a:rect l="0" t="0" r="r" b="b"/>
              <a:pathLst>
                <a:path w="4612" h="1891">
                  <a:moveTo>
                    <a:pt x="0" y="1891"/>
                  </a:moveTo>
                  <a:lnTo>
                    <a:pt x="4612" y="1891"/>
                  </a:lnTo>
                  <a:lnTo>
                    <a:pt x="4468" y="1331"/>
                  </a:lnTo>
                  <a:lnTo>
                    <a:pt x="0" y="0"/>
                  </a:lnTo>
                  <a:lnTo>
                    <a:pt x="0" y="1891"/>
                  </a:lnTo>
                  <a:close/>
                </a:path>
              </a:pathLst>
            </a:custGeom>
            <a:solidFill>
              <a:schemeClr val="accent2"/>
            </a:solidFill>
            <a:ln>
              <a:noFill/>
            </a:ln>
            <a:extLst/>
          </p:spPr>
          <p:txBody>
            <a:bodyPr/>
            <a:lstStyle/>
            <a:p>
              <a:pPr fontAlgn="auto">
                <a:spcBef>
                  <a:spcPts val="0"/>
                </a:spcBef>
                <a:spcAft>
                  <a:spcPts val="0"/>
                </a:spcAft>
                <a:defRPr/>
              </a:pPr>
              <a:endParaRPr lang="en-US">
                <a:latin typeface="+mj-lt"/>
                <a:cs typeface="+mn-cs"/>
              </a:endParaRPr>
            </a:p>
          </p:txBody>
        </p:sp>
        <p:sp>
          <p:nvSpPr>
            <p:cNvPr id="9" name="Freeform 6"/>
            <p:cNvSpPr>
              <a:spLocks/>
            </p:cNvSpPr>
            <p:nvPr/>
          </p:nvSpPr>
          <p:spPr bwMode="auto">
            <a:xfrm>
              <a:off x="4468" y="707"/>
              <a:ext cx="1292" cy="2049"/>
            </a:xfrm>
            <a:custGeom>
              <a:avLst/>
              <a:gdLst>
                <a:gd name="T0" fmla="*/ 36 w 1292"/>
                <a:gd name="T1" fmla="*/ 0 h 2049"/>
                <a:gd name="T2" fmla="*/ 0 w 1292"/>
                <a:gd name="T3" fmla="*/ 2049 h 2049"/>
                <a:gd name="T4" fmla="*/ 1292 w 1292"/>
                <a:gd name="T5" fmla="*/ 931 h 2049"/>
                <a:gd name="T6" fmla="*/ 1292 w 1292"/>
                <a:gd name="T7" fmla="*/ 0 h 2049"/>
                <a:gd name="T8" fmla="*/ 36 w 1292"/>
                <a:gd name="T9" fmla="*/ 0 h 2049"/>
              </a:gdLst>
              <a:ahLst/>
              <a:cxnLst>
                <a:cxn ang="0">
                  <a:pos x="T0" y="T1"/>
                </a:cxn>
                <a:cxn ang="0">
                  <a:pos x="T2" y="T3"/>
                </a:cxn>
                <a:cxn ang="0">
                  <a:pos x="T4" y="T5"/>
                </a:cxn>
                <a:cxn ang="0">
                  <a:pos x="T6" y="T7"/>
                </a:cxn>
                <a:cxn ang="0">
                  <a:pos x="T8" y="T9"/>
                </a:cxn>
              </a:cxnLst>
              <a:rect l="0" t="0" r="r" b="b"/>
              <a:pathLst>
                <a:path w="1292" h="2049">
                  <a:moveTo>
                    <a:pt x="36" y="0"/>
                  </a:moveTo>
                  <a:lnTo>
                    <a:pt x="0" y="2049"/>
                  </a:lnTo>
                  <a:lnTo>
                    <a:pt x="1292" y="931"/>
                  </a:lnTo>
                  <a:lnTo>
                    <a:pt x="1292" y="0"/>
                  </a:lnTo>
                  <a:lnTo>
                    <a:pt x="36" y="0"/>
                  </a:lnTo>
                  <a:close/>
                </a:path>
              </a:pathLst>
            </a:custGeom>
            <a:solidFill>
              <a:schemeClr val="accent3"/>
            </a:solidFill>
            <a:ln>
              <a:noFill/>
            </a:ln>
            <a:extLst/>
          </p:spPr>
          <p:txBody>
            <a:bodyPr/>
            <a:lstStyle/>
            <a:p>
              <a:pPr fontAlgn="auto">
                <a:spcBef>
                  <a:spcPts val="0"/>
                </a:spcBef>
                <a:spcAft>
                  <a:spcPts val="0"/>
                </a:spcAft>
                <a:defRPr/>
              </a:pPr>
              <a:endParaRPr lang="en-US">
                <a:latin typeface="+mj-lt"/>
                <a:cs typeface="+mn-cs"/>
              </a:endParaRPr>
            </a:p>
          </p:txBody>
        </p:sp>
        <p:sp>
          <p:nvSpPr>
            <p:cNvPr id="14" name="Freeform 7"/>
            <p:cNvSpPr>
              <a:spLocks/>
            </p:cNvSpPr>
            <p:nvPr/>
          </p:nvSpPr>
          <p:spPr bwMode="auto">
            <a:xfrm>
              <a:off x="0" y="707"/>
              <a:ext cx="5760" cy="2049"/>
            </a:xfrm>
            <a:custGeom>
              <a:avLst/>
              <a:gdLst>
                <a:gd name="T0" fmla="*/ 0 w 5760"/>
                <a:gd name="T1" fmla="*/ 0 h 2049"/>
                <a:gd name="T2" fmla="*/ 0 w 5760"/>
                <a:gd name="T3" fmla="*/ 1295 h 2049"/>
                <a:gd name="T4" fmla="*/ 4468 w 5760"/>
                <a:gd name="T5" fmla="*/ 2049 h 2049"/>
                <a:gd name="T6" fmla="*/ 5760 w 5760"/>
                <a:gd name="T7" fmla="*/ 0 h 2049"/>
                <a:gd name="T8" fmla="*/ 0 w 5760"/>
                <a:gd name="T9" fmla="*/ 0 h 2049"/>
              </a:gdLst>
              <a:ahLst/>
              <a:cxnLst>
                <a:cxn ang="0">
                  <a:pos x="T0" y="T1"/>
                </a:cxn>
                <a:cxn ang="0">
                  <a:pos x="T2" y="T3"/>
                </a:cxn>
                <a:cxn ang="0">
                  <a:pos x="T4" y="T5"/>
                </a:cxn>
                <a:cxn ang="0">
                  <a:pos x="T6" y="T7"/>
                </a:cxn>
                <a:cxn ang="0">
                  <a:pos x="T8" y="T9"/>
                </a:cxn>
              </a:cxnLst>
              <a:rect l="0" t="0" r="r" b="b"/>
              <a:pathLst>
                <a:path w="5760" h="2049">
                  <a:moveTo>
                    <a:pt x="0" y="0"/>
                  </a:moveTo>
                  <a:lnTo>
                    <a:pt x="0" y="1295"/>
                  </a:lnTo>
                  <a:lnTo>
                    <a:pt x="4468" y="2049"/>
                  </a:lnTo>
                  <a:lnTo>
                    <a:pt x="5760" y="0"/>
                  </a:lnTo>
                  <a:lnTo>
                    <a:pt x="0" y="0"/>
                  </a:lnTo>
                  <a:close/>
                </a:path>
              </a:pathLst>
            </a:custGeom>
            <a:solidFill>
              <a:schemeClr val="accent4"/>
            </a:solidFill>
            <a:ln>
              <a:noFill/>
            </a:ln>
            <a:extLst/>
          </p:spPr>
          <p:txBody>
            <a:bodyPr/>
            <a:lstStyle/>
            <a:p>
              <a:pPr fontAlgn="auto">
                <a:spcBef>
                  <a:spcPts val="0"/>
                </a:spcBef>
                <a:spcAft>
                  <a:spcPts val="0"/>
                </a:spcAft>
                <a:defRPr/>
              </a:pPr>
              <a:endParaRPr lang="en-US">
                <a:latin typeface="+mj-lt"/>
                <a:cs typeface="+mn-cs"/>
              </a:endParaRPr>
            </a:p>
          </p:txBody>
        </p:sp>
        <p:sp>
          <p:nvSpPr>
            <p:cNvPr id="15" name="Freeform 8"/>
            <p:cNvSpPr>
              <a:spLocks/>
            </p:cNvSpPr>
            <p:nvPr/>
          </p:nvSpPr>
          <p:spPr bwMode="auto">
            <a:xfrm>
              <a:off x="4468" y="1607"/>
              <a:ext cx="1292" cy="1709"/>
            </a:xfrm>
            <a:custGeom>
              <a:avLst/>
              <a:gdLst>
                <a:gd name="T0" fmla="*/ 0 w 1292"/>
                <a:gd name="T1" fmla="*/ 1149 h 1709"/>
                <a:gd name="T2" fmla="*/ 140 w 1292"/>
                <a:gd name="T3" fmla="*/ 1709 h 1709"/>
                <a:gd name="T4" fmla="*/ 1292 w 1292"/>
                <a:gd name="T5" fmla="*/ 1709 h 1709"/>
                <a:gd name="T6" fmla="*/ 1292 w 1292"/>
                <a:gd name="T7" fmla="*/ 0 h 1709"/>
                <a:gd name="T8" fmla="*/ 0 w 1292"/>
                <a:gd name="T9" fmla="*/ 1149 h 1709"/>
              </a:gdLst>
              <a:ahLst/>
              <a:cxnLst>
                <a:cxn ang="0">
                  <a:pos x="T0" y="T1"/>
                </a:cxn>
                <a:cxn ang="0">
                  <a:pos x="T2" y="T3"/>
                </a:cxn>
                <a:cxn ang="0">
                  <a:pos x="T4" y="T5"/>
                </a:cxn>
                <a:cxn ang="0">
                  <a:pos x="T6" y="T7"/>
                </a:cxn>
                <a:cxn ang="0">
                  <a:pos x="T8" y="T9"/>
                </a:cxn>
              </a:cxnLst>
              <a:rect l="0" t="0" r="r" b="b"/>
              <a:pathLst>
                <a:path w="1292" h="1709">
                  <a:moveTo>
                    <a:pt x="0" y="1149"/>
                  </a:moveTo>
                  <a:lnTo>
                    <a:pt x="140" y="1709"/>
                  </a:lnTo>
                  <a:lnTo>
                    <a:pt x="1292" y="1709"/>
                  </a:lnTo>
                  <a:lnTo>
                    <a:pt x="1292" y="0"/>
                  </a:lnTo>
                  <a:lnTo>
                    <a:pt x="0" y="1149"/>
                  </a:lnTo>
                  <a:close/>
                </a:path>
              </a:pathLst>
            </a:custGeom>
            <a:solidFill>
              <a:schemeClr val="accent1"/>
            </a:solidFill>
            <a:ln>
              <a:noFill/>
            </a:ln>
            <a:extLst/>
          </p:spPr>
          <p:txBody>
            <a:bodyPr/>
            <a:lstStyle/>
            <a:p>
              <a:pPr fontAlgn="auto">
                <a:spcBef>
                  <a:spcPts val="0"/>
                </a:spcBef>
                <a:spcAft>
                  <a:spcPts val="0"/>
                </a:spcAft>
                <a:defRPr/>
              </a:pPr>
              <a:endParaRPr lang="en-US">
                <a:latin typeface="+mj-lt"/>
                <a:cs typeface="+mn-cs"/>
              </a:endParaRPr>
            </a:p>
          </p:txBody>
        </p:sp>
      </p:grpSp>
      <p:pic>
        <p:nvPicPr>
          <p:cNvPr id="16" name="Picture 13"/>
          <p:cNvPicPr>
            <a:picLocks noChangeAspect="1"/>
          </p:cNvPicPr>
          <p:nvPr/>
        </p:nvPicPr>
        <p:blipFill>
          <a:blip r:embed="rId2" cstate="print"/>
          <a:srcRect/>
          <a:stretch>
            <a:fillRect/>
          </a:stretch>
        </p:blipFill>
        <p:spPr bwMode="auto">
          <a:xfrm>
            <a:off x="612775" y="449263"/>
            <a:ext cx="1979613" cy="666750"/>
          </a:xfrm>
          <a:prstGeom prst="rect">
            <a:avLst/>
          </a:prstGeom>
          <a:noFill/>
          <a:ln w="9525">
            <a:noFill/>
            <a:miter lim="800000"/>
            <a:headEnd/>
            <a:tailEnd/>
          </a:ln>
        </p:spPr>
      </p:pic>
      <p:sp>
        <p:nvSpPr>
          <p:cNvPr id="10" name="Picture Placeholder 9"/>
          <p:cNvSpPr>
            <a:spLocks noGrp="1"/>
          </p:cNvSpPr>
          <p:nvPr>
            <p:ph type="pic" sz="quarter" idx="10"/>
          </p:nvPr>
        </p:nvSpPr>
        <p:spPr>
          <a:xfrm>
            <a:off x="611188" y="6102000"/>
            <a:ext cx="2376487" cy="396000"/>
          </a:xfrm>
        </p:spPr>
        <p:txBody>
          <a:bodyPr/>
          <a:lstStyle>
            <a:lvl1pPr>
              <a:defRPr sz="1100">
                <a:latin typeface="+mj-lt"/>
              </a:defRPr>
            </a:lvl1pPr>
          </a:lstStyle>
          <a:p>
            <a:pPr lvl="0"/>
            <a:r>
              <a:rPr lang="en-US" noProof="0" smtClean="0"/>
              <a:t>Click icon to add picture</a:t>
            </a:r>
            <a:endParaRPr lang="en-GB" noProof="0"/>
          </a:p>
        </p:txBody>
      </p:sp>
      <p:sp>
        <p:nvSpPr>
          <p:cNvPr id="11" name="Picture Placeholder 9"/>
          <p:cNvSpPr>
            <a:spLocks noGrp="1"/>
          </p:cNvSpPr>
          <p:nvPr>
            <p:ph type="pic" sz="quarter" idx="11"/>
          </p:nvPr>
        </p:nvSpPr>
        <p:spPr>
          <a:xfrm>
            <a:off x="3491880" y="6102000"/>
            <a:ext cx="2376487" cy="396000"/>
          </a:xfrm>
        </p:spPr>
        <p:txBody>
          <a:bodyPr/>
          <a:lstStyle>
            <a:lvl1pPr>
              <a:defRPr sz="1100">
                <a:latin typeface="+mj-lt"/>
              </a:defRPr>
            </a:lvl1pPr>
          </a:lstStyle>
          <a:p>
            <a:pPr lvl="0"/>
            <a:r>
              <a:rPr lang="en-US" noProof="0" smtClean="0"/>
              <a:t>Click icon to add picture</a:t>
            </a:r>
            <a:endParaRPr lang="en-GB" noProof="0"/>
          </a:p>
        </p:txBody>
      </p:sp>
      <p:sp>
        <p:nvSpPr>
          <p:cNvPr id="12" name="Title 1"/>
          <p:cNvSpPr>
            <a:spLocks noGrp="1"/>
          </p:cNvSpPr>
          <p:nvPr>
            <p:ph type="ctrTitle"/>
          </p:nvPr>
        </p:nvSpPr>
        <p:spPr>
          <a:xfrm>
            <a:off x="612000" y="1764000"/>
            <a:ext cx="7772400" cy="794519"/>
          </a:xfrm>
          <a:prstGeom prst="rect">
            <a:avLst/>
          </a:prstGeom>
        </p:spPr>
        <p:txBody>
          <a:bodyPr>
            <a:noAutofit/>
          </a:bodyPr>
          <a:lstStyle>
            <a:lvl1pPr algn="l">
              <a:defRPr sz="2200" b="1" baseline="0">
                <a:solidFill>
                  <a:schemeClr val="bg1"/>
                </a:solidFill>
                <a:latin typeface="+mj-lt"/>
                <a:ea typeface="Noto Sans" pitchFamily="34" charset="0"/>
              </a:defRPr>
            </a:lvl1pPr>
          </a:lstStyle>
          <a:p>
            <a:r>
              <a:rPr lang="en-US" smtClean="0"/>
              <a:t>Click to edit Master title style</a:t>
            </a:r>
            <a:endParaRPr lang="en-GB" dirty="0"/>
          </a:p>
        </p:txBody>
      </p:sp>
      <p:sp>
        <p:nvSpPr>
          <p:cNvPr id="13" name="Subtitle 2"/>
          <p:cNvSpPr>
            <a:spLocks noGrp="1"/>
          </p:cNvSpPr>
          <p:nvPr>
            <p:ph type="subTitle" idx="1"/>
          </p:nvPr>
        </p:nvSpPr>
        <p:spPr>
          <a:xfrm>
            <a:off x="612000" y="2702992"/>
            <a:ext cx="6400800" cy="1251032"/>
          </a:xfrm>
        </p:spPr>
        <p:txBody>
          <a:bodyPr/>
          <a:lstStyle>
            <a:lvl1pPr marL="0" indent="0" algn="l">
              <a:spcAft>
                <a:spcPts val="0"/>
              </a:spcAft>
              <a:buNone/>
              <a:defRPr sz="11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7" name="Rectangle 6"/>
          <p:cNvSpPr/>
          <p:nvPr/>
        </p:nvSpPr>
        <p:spPr>
          <a:xfrm>
            <a:off x="0" y="1619250"/>
            <a:ext cx="6300788"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8" name="Rectangle 7"/>
          <p:cNvSpPr/>
          <p:nvPr/>
        </p:nvSpPr>
        <p:spPr>
          <a:xfrm>
            <a:off x="6300788" y="1619250"/>
            <a:ext cx="355600"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9" name="Rectangle 8"/>
          <p:cNvSpPr/>
          <p:nvPr/>
        </p:nvSpPr>
        <p:spPr>
          <a:xfrm>
            <a:off x="6656388" y="1619250"/>
            <a:ext cx="1660525"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2" name="Rectangle 11"/>
          <p:cNvSpPr/>
          <p:nvPr/>
        </p:nvSpPr>
        <p:spPr>
          <a:xfrm>
            <a:off x="8316913" y="1619250"/>
            <a:ext cx="827087"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pic>
        <p:nvPicPr>
          <p:cNvPr id="13" name="Picture 11"/>
          <p:cNvPicPr>
            <a:picLocks noChangeAspect="1"/>
          </p:cNvPicPr>
          <p:nvPr/>
        </p:nvPicPr>
        <p:blipFill>
          <a:blip r:embed="rId2" cstate="print"/>
          <a:srcRect/>
          <a:stretch>
            <a:fillRect/>
          </a:stretch>
        </p:blipFill>
        <p:spPr bwMode="auto">
          <a:xfrm>
            <a:off x="612775" y="449263"/>
            <a:ext cx="1979613" cy="666750"/>
          </a:xfrm>
          <a:prstGeom prst="rect">
            <a:avLst/>
          </a:prstGeom>
          <a:noFill/>
          <a:ln w="9525">
            <a:noFill/>
            <a:miter lim="800000"/>
            <a:headEnd/>
            <a:tailEnd/>
          </a:ln>
        </p:spPr>
      </p:pic>
      <p:sp>
        <p:nvSpPr>
          <p:cNvPr id="10" name="Picture Placeholder 9"/>
          <p:cNvSpPr>
            <a:spLocks noGrp="1"/>
          </p:cNvSpPr>
          <p:nvPr>
            <p:ph type="pic" sz="quarter" idx="10"/>
          </p:nvPr>
        </p:nvSpPr>
        <p:spPr>
          <a:xfrm>
            <a:off x="611188" y="6102000"/>
            <a:ext cx="2376487" cy="396000"/>
          </a:xfrm>
        </p:spPr>
        <p:txBody>
          <a:bodyPr>
            <a:normAutofit/>
          </a:bodyPr>
          <a:lstStyle>
            <a:lvl1pPr>
              <a:defRPr sz="1100">
                <a:latin typeface="+mj-lt"/>
              </a:defRPr>
            </a:lvl1pPr>
          </a:lstStyle>
          <a:p>
            <a:pPr lvl="0"/>
            <a:r>
              <a:rPr lang="en-US" noProof="0" smtClean="0"/>
              <a:t>Click icon to add picture</a:t>
            </a:r>
            <a:endParaRPr lang="en-GB" noProof="0"/>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atin typeface="+mj-lt"/>
              </a:defRPr>
            </a:lvl1pPr>
          </a:lstStyle>
          <a:p>
            <a:pPr lvl="0"/>
            <a:r>
              <a:rPr lang="en-US" noProof="0" smtClean="0"/>
              <a:t>Click icon to add picture</a:t>
            </a:r>
            <a:endParaRPr lang="en-GB" noProof="0"/>
          </a:p>
        </p:txBody>
      </p:sp>
      <p:sp>
        <p:nvSpPr>
          <p:cNvPr id="16" name="Text Placeholder 15"/>
          <p:cNvSpPr>
            <a:spLocks noGrp="1"/>
          </p:cNvSpPr>
          <p:nvPr>
            <p:ph type="body" sz="quarter" idx="13"/>
          </p:nvPr>
        </p:nvSpPr>
        <p:spPr>
          <a:xfrm>
            <a:off x="611188" y="3717032"/>
            <a:ext cx="5112940" cy="36066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atin typeface="+mj-lt"/>
              </a:defRPr>
            </a:lvl1pPr>
          </a:lstStyle>
          <a:p>
            <a:pPr lvl="0"/>
            <a:r>
              <a:rPr lang="en-US" noProof="0" smtClean="0"/>
              <a:t>Edit Master text styles</a:t>
            </a:r>
          </a:p>
        </p:txBody>
      </p:sp>
      <p:sp>
        <p:nvSpPr>
          <p:cNvPr id="15" name="Title 1"/>
          <p:cNvSpPr>
            <a:spLocks noGrp="1"/>
          </p:cNvSpPr>
          <p:nvPr>
            <p:ph type="ctrTitle"/>
          </p:nvPr>
        </p:nvSpPr>
        <p:spPr>
          <a:xfrm>
            <a:off x="612000" y="1764000"/>
            <a:ext cx="7772400" cy="794519"/>
          </a:xfrm>
          <a:prstGeom prst="rect">
            <a:avLst/>
          </a:prstGeom>
        </p:spPr>
        <p:txBody>
          <a:bodyPr>
            <a:noAutofit/>
          </a:bodyPr>
          <a:lstStyle>
            <a:lvl1pPr algn="l">
              <a:defRPr sz="2200" b="1" baseline="0">
                <a:solidFill>
                  <a:schemeClr val="bg1"/>
                </a:solidFill>
                <a:latin typeface="+mj-lt"/>
                <a:ea typeface="Noto Sans" pitchFamily="34" charset="0"/>
              </a:defRPr>
            </a:lvl1pPr>
          </a:lstStyle>
          <a:p>
            <a:r>
              <a:rPr lang="en-US" smtClean="0"/>
              <a:t>Click to edit Master title style</a:t>
            </a:r>
            <a:endParaRPr lang="en-GB" dirty="0"/>
          </a:p>
        </p:txBody>
      </p:sp>
      <p:sp>
        <p:nvSpPr>
          <p:cNvPr id="18" name="Subtitle 2"/>
          <p:cNvSpPr>
            <a:spLocks noGrp="1"/>
          </p:cNvSpPr>
          <p:nvPr>
            <p:ph type="subTitle" idx="1"/>
          </p:nvPr>
        </p:nvSpPr>
        <p:spPr>
          <a:xfrm>
            <a:off x="612000" y="2702992"/>
            <a:ext cx="6400800" cy="1014040"/>
          </a:xfrm>
        </p:spPr>
        <p:txBody>
          <a:bodyPr/>
          <a:lstStyle>
            <a:lvl1pPr marL="0" indent="0" algn="l">
              <a:spcAft>
                <a:spcPts val="0"/>
              </a:spcAft>
              <a:buNone/>
              <a:defRPr sz="11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8" name="Rectangle 7"/>
          <p:cNvSpPr/>
          <p:nvPr/>
        </p:nvSpPr>
        <p:spPr>
          <a:xfrm>
            <a:off x="0" y="1619250"/>
            <a:ext cx="6804025"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593013" y="1619250"/>
            <a:ext cx="357187"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6794500" y="1619250"/>
            <a:ext cx="793750"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7950200" y="1619250"/>
            <a:ext cx="1193800"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11"/>
          <p:cNvPicPr>
            <a:picLocks noChangeAspect="1"/>
          </p:cNvPicPr>
          <p:nvPr/>
        </p:nvPicPr>
        <p:blipFill>
          <a:blip r:embed="rId2" cstate="print"/>
          <a:srcRect/>
          <a:stretch>
            <a:fillRect/>
          </a:stretch>
        </p:blipFill>
        <p:spPr bwMode="auto">
          <a:xfrm>
            <a:off x="612775" y="449263"/>
            <a:ext cx="1979613" cy="666750"/>
          </a:xfrm>
          <a:prstGeom prst="rect">
            <a:avLst/>
          </a:prstGeom>
          <a:noFill/>
          <a:ln w="9525">
            <a:noFill/>
            <a:miter lim="800000"/>
            <a:headEnd/>
            <a:tailEnd/>
          </a:ln>
        </p:spPr>
      </p:pic>
      <p:sp>
        <p:nvSpPr>
          <p:cNvPr id="2" name="Title 1"/>
          <p:cNvSpPr>
            <a:spLocks noGrp="1"/>
          </p:cNvSpPr>
          <p:nvPr>
            <p:ph type="ctrTitle"/>
          </p:nvPr>
        </p:nvSpPr>
        <p:spPr>
          <a:xfrm>
            <a:off x="612000" y="1872001"/>
            <a:ext cx="5616184" cy="548888"/>
          </a:xfrm>
          <a:prstGeom prst="rect">
            <a:avLst/>
          </a:prstGeom>
        </p:spPr>
        <p:txBody>
          <a:bodyPr/>
          <a:lstStyle>
            <a:lvl1pPr algn="l">
              <a:defRPr sz="2200" b="1" baseline="0">
                <a:solidFill>
                  <a:schemeClr val="bg1"/>
                </a:solidFill>
                <a:latin typeface="+mj-lt"/>
                <a:ea typeface="Noto Sans"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612000" y="3096000"/>
            <a:ext cx="6400800" cy="765048"/>
          </a:xfrm>
        </p:spPr>
        <p:txBody>
          <a:bodyPr>
            <a:normAutofit/>
          </a:bodyPr>
          <a:lstStyle>
            <a:lvl1pPr marL="0" indent="0" algn="l">
              <a:spcAft>
                <a:spcPts val="0"/>
              </a:spcAft>
              <a:buNone/>
              <a:defRPr sz="11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0"/>
          </p:nvPr>
        </p:nvSpPr>
        <p:spPr>
          <a:xfrm>
            <a:off x="611188" y="6102000"/>
            <a:ext cx="2376487" cy="396000"/>
          </a:xfrm>
        </p:spPr>
        <p:txBody>
          <a:bodyPr>
            <a:normAutofit/>
          </a:bodyPr>
          <a:lstStyle>
            <a:lvl1pPr>
              <a:defRPr sz="1100"/>
            </a:lvl1pPr>
          </a:lstStyle>
          <a:p>
            <a:pPr lvl="0"/>
            <a:r>
              <a:rPr lang="en-US" noProof="0" smtClean="0"/>
              <a:t>Click icon to add picture</a:t>
            </a:r>
            <a:endParaRPr lang="en-GB" noProof="0"/>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vl1pPr>
          </a:lstStyle>
          <a:p>
            <a:pPr lvl="0"/>
            <a:r>
              <a:rPr lang="en-US" noProof="0" smtClean="0"/>
              <a:t>Click icon to add picture</a:t>
            </a:r>
            <a:endParaRPr lang="en-GB" noProof="0"/>
          </a:p>
        </p:txBody>
      </p:sp>
      <p:sp>
        <p:nvSpPr>
          <p:cNvPr id="16" name="Text Placeholder 15"/>
          <p:cNvSpPr>
            <a:spLocks noGrp="1"/>
          </p:cNvSpPr>
          <p:nvPr>
            <p:ph type="body" sz="quarter" idx="13"/>
          </p:nvPr>
        </p:nvSpPr>
        <p:spPr>
          <a:xfrm>
            <a:off x="611188" y="4004444"/>
            <a:ext cx="4752900" cy="36066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lvl="0"/>
            <a:r>
              <a:rPr lang="en-US" noProof="0" smtClean="0"/>
              <a:t>Edit Master text styles</a:t>
            </a:r>
          </a:p>
        </p:txBody>
      </p:sp>
      <p:sp>
        <p:nvSpPr>
          <p:cNvPr id="12" name="Text Placeholder 11"/>
          <p:cNvSpPr>
            <a:spLocks noGrp="1"/>
          </p:cNvSpPr>
          <p:nvPr>
            <p:ph type="body" sz="quarter" idx="14"/>
          </p:nvPr>
        </p:nvSpPr>
        <p:spPr>
          <a:xfrm>
            <a:off x="611758" y="2430000"/>
            <a:ext cx="3888234" cy="576113"/>
          </a:xfrm>
        </p:spPr>
        <p:txBody>
          <a:bodyPr>
            <a:normAutofit/>
          </a:bodyPr>
          <a:lstStyle>
            <a:lvl1pPr marL="0" indent="0">
              <a:defRPr sz="1400" b="1" baseline="0">
                <a:solidFill>
                  <a:schemeClr val="bg1"/>
                </a:solidFill>
              </a:defRPr>
            </a:lvl1pPr>
          </a:lstStyle>
          <a:p>
            <a:pPr lvl="0"/>
            <a:r>
              <a:rPr lang="en-US" smtClean="0"/>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0" y="0"/>
            <a:ext cx="9144000" cy="6853238"/>
            <a:chOff x="0" y="0"/>
            <a:chExt cx="5760" cy="4317"/>
          </a:xfrm>
        </p:grpSpPr>
        <p:sp>
          <p:nvSpPr>
            <p:cNvPr id="4" name="AutoShape 3"/>
            <p:cNvSpPr>
              <a:spLocks noChangeAspect="1" noChangeArrowheads="1" noTextEdit="1"/>
            </p:cNvSpPr>
            <p:nvPr/>
          </p:nvSpPr>
          <p:spPr bwMode="auto">
            <a:xfrm>
              <a:off x="0" y="0"/>
              <a:ext cx="5760" cy="4317"/>
            </a:xfrm>
            <a:prstGeom prst="rect">
              <a:avLst/>
            </a:prstGeom>
            <a:noFill/>
            <a:ln>
              <a:noFill/>
            </a:ln>
            <a:extLst/>
          </p:spPr>
          <p:txBody>
            <a:bodyPr/>
            <a:lstStyle/>
            <a:p>
              <a:pPr fontAlgn="auto">
                <a:spcBef>
                  <a:spcPts val="0"/>
                </a:spcBef>
                <a:spcAft>
                  <a:spcPts val="0"/>
                </a:spcAft>
                <a:defRPr/>
              </a:pPr>
              <a:endParaRPr lang="en-US">
                <a:latin typeface="+mj-lt"/>
                <a:cs typeface="+mn-cs"/>
              </a:endParaRPr>
            </a:p>
          </p:txBody>
        </p:sp>
        <p:sp>
          <p:nvSpPr>
            <p:cNvPr id="5" name="Freeform 5"/>
            <p:cNvSpPr>
              <a:spLocks/>
            </p:cNvSpPr>
            <p:nvPr/>
          </p:nvSpPr>
          <p:spPr bwMode="auto">
            <a:xfrm>
              <a:off x="0" y="1027"/>
              <a:ext cx="4514" cy="3290"/>
            </a:xfrm>
            <a:custGeom>
              <a:avLst/>
              <a:gdLst>
                <a:gd name="T0" fmla="*/ 0 w 4514"/>
                <a:gd name="T1" fmla="*/ 3290 h 3290"/>
                <a:gd name="T2" fmla="*/ 4514 w 4514"/>
                <a:gd name="T3" fmla="*/ 3290 h 3290"/>
                <a:gd name="T4" fmla="*/ 4046 w 4514"/>
                <a:gd name="T5" fmla="*/ 1845 h 3290"/>
                <a:gd name="T6" fmla="*/ 0 w 4514"/>
                <a:gd name="T7" fmla="*/ 0 h 3290"/>
                <a:gd name="T8" fmla="*/ 0 w 4514"/>
                <a:gd name="T9" fmla="*/ 3290 h 3290"/>
              </a:gdLst>
              <a:ahLst/>
              <a:cxnLst>
                <a:cxn ang="0">
                  <a:pos x="T0" y="T1"/>
                </a:cxn>
                <a:cxn ang="0">
                  <a:pos x="T2" y="T3"/>
                </a:cxn>
                <a:cxn ang="0">
                  <a:pos x="T4" y="T5"/>
                </a:cxn>
                <a:cxn ang="0">
                  <a:pos x="T6" y="T7"/>
                </a:cxn>
                <a:cxn ang="0">
                  <a:pos x="T8" y="T9"/>
                </a:cxn>
              </a:cxnLst>
              <a:rect l="0" t="0" r="r" b="b"/>
              <a:pathLst>
                <a:path w="4514" h="3290">
                  <a:moveTo>
                    <a:pt x="0" y="3290"/>
                  </a:moveTo>
                  <a:lnTo>
                    <a:pt x="4514" y="3290"/>
                  </a:lnTo>
                  <a:lnTo>
                    <a:pt x="4046" y="1845"/>
                  </a:lnTo>
                  <a:lnTo>
                    <a:pt x="0" y="0"/>
                  </a:lnTo>
                  <a:lnTo>
                    <a:pt x="0" y="3290"/>
                  </a:lnTo>
                  <a:close/>
                </a:path>
              </a:pathLst>
            </a:custGeom>
            <a:solidFill>
              <a:schemeClr val="accent2"/>
            </a:solidFill>
            <a:ln>
              <a:noFill/>
            </a:ln>
            <a:extLst/>
          </p:spPr>
          <p:txBody>
            <a:bodyPr/>
            <a:lstStyle/>
            <a:p>
              <a:pPr fontAlgn="auto">
                <a:spcBef>
                  <a:spcPts val="0"/>
                </a:spcBef>
                <a:spcAft>
                  <a:spcPts val="0"/>
                </a:spcAft>
                <a:defRPr/>
              </a:pPr>
              <a:endParaRPr lang="en-US">
                <a:latin typeface="+mj-lt"/>
                <a:cs typeface="+mn-cs"/>
              </a:endParaRPr>
            </a:p>
          </p:txBody>
        </p:sp>
        <p:sp>
          <p:nvSpPr>
            <p:cNvPr id="6" name="Freeform 6"/>
            <p:cNvSpPr>
              <a:spLocks/>
            </p:cNvSpPr>
            <p:nvPr/>
          </p:nvSpPr>
          <p:spPr bwMode="auto">
            <a:xfrm>
              <a:off x="4044" y="0"/>
              <a:ext cx="1716" cy="2876"/>
            </a:xfrm>
            <a:custGeom>
              <a:avLst/>
              <a:gdLst>
                <a:gd name="T0" fmla="*/ 1716 w 1716"/>
                <a:gd name="T1" fmla="*/ 0 h 2876"/>
                <a:gd name="T2" fmla="*/ 460 w 1716"/>
                <a:gd name="T3" fmla="*/ 0 h 2876"/>
                <a:gd name="T4" fmla="*/ 0 w 1716"/>
                <a:gd name="T5" fmla="*/ 2876 h 2876"/>
                <a:gd name="T6" fmla="*/ 1716 w 1716"/>
                <a:gd name="T7" fmla="*/ 1731 h 2876"/>
                <a:gd name="T8" fmla="*/ 1716 w 1716"/>
                <a:gd name="T9" fmla="*/ 0 h 2876"/>
              </a:gdLst>
              <a:ahLst/>
              <a:cxnLst>
                <a:cxn ang="0">
                  <a:pos x="T0" y="T1"/>
                </a:cxn>
                <a:cxn ang="0">
                  <a:pos x="T2" y="T3"/>
                </a:cxn>
                <a:cxn ang="0">
                  <a:pos x="T4" y="T5"/>
                </a:cxn>
                <a:cxn ang="0">
                  <a:pos x="T6" y="T7"/>
                </a:cxn>
                <a:cxn ang="0">
                  <a:pos x="T8" y="T9"/>
                </a:cxn>
              </a:cxnLst>
              <a:rect l="0" t="0" r="r" b="b"/>
              <a:pathLst>
                <a:path w="1716" h="2876">
                  <a:moveTo>
                    <a:pt x="1716" y="0"/>
                  </a:moveTo>
                  <a:lnTo>
                    <a:pt x="460" y="0"/>
                  </a:lnTo>
                  <a:lnTo>
                    <a:pt x="0" y="2876"/>
                  </a:lnTo>
                  <a:lnTo>
                    <a:pt x="1716" y="1731"/>
                  </a:lnTo>
                  <a:lnTo>
                    <a:pt x="1716" y="0"/>
                  </a:lnTo>
                  <a:close/>
                </a:path>
              </a:pathLst>
            </a:custGeom>
            <a:solidFill>
              <a:schemeClr val="accent3"/>
            </a:solidFill>
            <a:ln>
              <a:noFill/>
            </a:ln>
            <a:extLst/>
          </p:spPr>
          <p:txBody>
            <a:bodyPr/>
            <a:lstStyle/>
            <a:p>
              <a:pPr fontAlgn="auto">
                <a:spcBef>
                  <a:spcPts val="0"/>
                </a:spcBef>
                <a:spcAft>
                  <a:spcPts val="0"/>
                </a:spcAft>
                <a:defRPr/>
              </a:pPr>
              <a:endParaRPr lang="en-US">
                <a:latin typeface="+mj-lt"/>
                <a:cs typeface="+mn-cs"/>
              </a:endParaRPr>
            </a:p>
          </p:txBody>
        </p:sp>
        <p:sp>
          <p:nvSpPr>
            <p:cNvPr id="7" name="Freeform 7"/>
            <p:cNvSpPr>
              <a:spLocks/>
            </p:cNvSpPr>
            <p:nvPr/>
          </p:nvSpPr>
          <p:spPr bwMode="auto">
            <a:xfrm>
              <a:off x="0" y="0"/>
              <a:ext cx="5318" cy="2878"/>
            </a:xfrm>
            <a:custGeom>
              <a:avLst/>
              <a:gdLst>
                <a:gd name="T0" fmla="*/ 0 w 5318"/>
                <a:gd name="T1" fmla="*/ 0 h 2878"/>
                <a:gd name="T2" fmla="*/ 0 w 5318"/>
                <a:gd name="T3" fmla="*/ 2420 h 2878"/>
                <a:gd name="T4" fmla="*/ 4044 w 5318"/>
                <a:gd name="T5" fmla="*/ 2878 h 2878"/>
                <a:gd name="T6" fmla="*/ 5318 w 5318"/>
                <a:gd name="T7" fmla="*/ 0 h 2878"/>
                <a:gd name="T8" fmla="*/ 0 w 5318"/>
                <a:gd name="T9" fmla="*/ 0 h 2878"/>
              </a:gdLst>
              <a:ahLst/>
              <a:cxnLst>
                <a:cxn ang="0">
                  <a:pos x="T0" y="T1"/>
                </a:cxn>
                <a:cxn ang="0">
                  <a:pos x="T2" y="T3"/>
                </a:cxn>
                <a:cxn ang="0">
                  <a:pos x="T4" y="T5"/>
                </a:cxn>
                <a:cxn ang="0">
                  <a:pos x="T6" y="T7"/>
                </a:cxn>
                <a:cxn ang="0">
                  <a:pos x="T8" y="T9"/>
                </a:cxn>
              </a:cxnLst>
              <a:rect l="0" t="0" r="r" b="b"/>
              <a:pathLst>
                <a:path w="5318" h="2878">
                  <a:moveTo>
                    <a:pt x="0" y="0"/>
                  </a:moveTo>
                  <a:lnTo>
                    <a:pt x="0" y="2420"/>
                  </a:lnTo>
                  <a:lnTo>
                    <a:pt x="4044" y="2878"/>
                  </a:lnTo>
                  <a:lnTo>
                    <a:pt x="5318" y="0"/>
                  </a:lnTo>
                  <a:lnTo>
                    <a:pt x="0" y="0"/>
                  </a:lnTo>
                  <a:close/>
                </a:path>
              </a:pathLst>
            </a:custGeom>
            <a:solidFill>
              <a:schemeClr val="accent4"/>
            </a:solidFill>
            <a:ln>
              <a:noFill/>
            </a:ln>
            <a:extLst/>
          </p:spPr>
          <p:txBody>
            <a:bodyPr/>
            <a:lstStyle/>
            <a:p>
              <a:pPr fontAlgn="auto">
                <a:spcBef>
                  <a:spcPts val="0"/>
                </a:spcBef>
                <a:spcAft>
                  <a:spcPts val="0"/>
                </a:spcAft>
                <a:defRPr/>
              </a:pPr>
              <a:endParaRPr lang="en-US">
                <a:latin typeface="+mj-lt"/>
                <a:cs typeface="+mn-cs"/>
              </a:endParaRPr>
            </a:p>
          </p:txBody>
        </p:sp>
        <p:sp>
          <p:nvSpPr>
            <p:cNvPr id="8" name="Freeform 8"/>
            <p:cNvSpPr>
              <a:spLocks/>
            </p:cNvSpPr>
            <p:nvPr/>
          </p:nvSpPr>
          <p:spPr bwMode="auto">
            <a:xfrm>
              <a:off x="4044" y="1653"/>
              <a:ext cx="1716" cy="2664"/>
            </a:xfrm>
            <a:custGeom>
              <a:avLst/>
              <a:gdLst>
                <a:gd name="T0" fmla="*/ 0 w 1716"/>
                <a:gd name="T1" fmla="*/ 1223 h 2664"/>
                <a:gd name="T2" fmla="*/ 466 w 1716"/>
                <a:gd name="T3" fmla="*/ 2664 h 2664"/>
                <a:gd name="T4" fmla="*/ 1716 w 1716"/>
                <a:gd name="T5" fmla="*/ 2664 h 2664"/>
                <a:gd name="T6" fmla="*/ 1716 w 1716"/>
                <a:gd name="T7" fmla="*/ 0 h 2664"/>
                <a:gd name="T8" fmla="*/ 0 w 1716"/>
                <a:gd name="T9" fmla="*/ 1223 h 2664"/>
              </a:gdLst>
              <a:ahLst/>
              <a:cxnLst>
                <a:cxn ang="0">
                  <a:pos x="T0" y="T1"/>
                </a:cxn>
                <a:cxn ang="0">
                  <a:pos x="T2" y="T3"/>
                </a:cxn>
                <a:cxn ang="0">
                  <a:pos x="T4" y="T5"/>
                </a:cxn>
                <a:cxn ang="0">
                  <a:pos x="T6" y="T7"/>
                </a:cxn>
                <a:cxn ang="0">
                  <a:pos x="T8" y="T9"/>
                </a:cxn>
              </a:cxnLst>
              <a:rect l="0" t="0" r="r" b="b"/>
              <a:pathLst>
                <a:path w="1716" h="2664">
                  <a:moveTo>
                    <a:pt x="0" y="1223"/>
                  </a:moveTo>
                  <a:lnTo>
                    <a:pt x="466" y="2664"/>
                  </a:lnTo>
                  <a:lnTo>
                    <a:pt x="1716" y="2664"/>
                  </a:lnTo>
                  <a:lnTo>
                    <a:pt x="1716" y="0"/>
                  </a:lnTo>
                  <a:lnTo>
                    <a:pt x="0" y="1223"/>
                  </a:lnTo>
                  <a:close/>
                </a:path>
              </a:pathLst>
            </a:custGeom>
            <a:solidFill>
              <a:schemeClr val="accent1"/>
            </a:solidFill>
            <a:ln>
              <a:noFill/>
            </a:ln>
            <a:extLst/>
          </p:spPr>
          <p:txBody>
            <a:bodyPr/>
            <a:lstStyle/>
            <a:p>
              <a:pPr fontAlgn="auto">
                <a:spcBef>
                  <a:spcPts val="0"/>
                </a:spcBef>
                <a:spcAft>
                  <a:spcPts val="0"/>
                </a:spcAft>
                <a:defRPr/>
              </a:pPr>
              <a:endParaRPr lang="en-US">
                <a:latin typeface="+mj-lt"/>
                <a:cs typeface="+mn-cs"/>
              </a:endParaRPr>
            </a:p>
          </p:txBody>
        </p:sp>
      </p:grpSp>
      <p:cxnSp>
        <p:nvCxnSpPr>
          <p:cNvPr id="9" name="Straight Connector 8"/>
          <p:cNvCxnSpPr/>
          <p:nvPr/>
        </p:nvCxnSpPr>
        <p:spPr>
          <a:xfrm>
            <a:off x="612775" y="6300788"/>
            <a:ext cx="7918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2000" y="1620000"/>
            <a:ext cx="5544176" cy="2520000"/>
          </a:xfrm>
          <a:prstGeom prst="rect">
            <a:avLst/>
          </a:prstGeom>
        </p:spPr>
        <p:txBody>
          <a:bodyPr/>
          <a:lstStyle>
            <a:lvl1pPr algn="l">
              <a:defRPr sz="2200" b="1">
                <a:solidFill>
                  <a:schemeClr val="bg1"/>
                </a:solidFill>
                <a:latin typeface="+mj-lt"/>
              </a:defRPr>
            </a:lvl1pPr>
          </a:lstStyle>
          <a:p>
            <a:r>
              <a:rPr lang="en-US" smtClean="0"/>
              <a:t>Click to edit Master title style</a:t>
            </a:r>
            <a:endParaRPr lang="en-GB" dirty="0"/>
          </a:p>
        </p:txBody>
      </p:sp>
      <p:sp>
        <p:nvSpPr>
          <p:cNvPr id="10" name="Date Placeholder 3"/>
          <p:cNvSpPr>
            <a:spLocks noGrp="1"/>
          </p:cNvSpPr>
          <p:nvPr>
            <p:ph type="dt" sz="half" idx="10"/>
          </p:nvPr>
        </p:nvSpPr>
        <p:spPr/>
        <p:txBody>
          <a:bodyPr/>
          <a:lstStyle>
            <a:lvl1pPr>
              <a:defRPr>
                <a:solidFill>
                  <a:schemeClr val="bg1"/>
                </a:solidFill>
                <a:latin typeface="+mj-lt"/>
              </a:defRPr>
            </a:lvl1pPr>
          </a:lstStyle>
          <a:p>
            <a:pPr>
              <a:defRPr/>
            </a:pPr>
            <a:endParaRPr lang="en-GB" dirty="0"/>
          </a:p>
        </p:txBody>
      </p:sp>
      <p:sp>
        <p:nvSpPr>
          <p:cNvPr id="11" name="Footer Placeholder 4"/>
          <p:cNvSpPr>
            <a:spLocks noGrp="1"/>
          </p:cNvSpPr>
          <p:nvPr>
            <p:ph type="ftr" sz="quarter" idx="11"/>
          </p:nvPr>
        </p:nvSpPr>
        <p:spPr/>
        <p:txBody>
          <a:bodyPr/>
          <a:lstStyle>
            <a:lvl1pPr algn="l">
              <a:defRPr sz="750">
                <a:solidFill>
                  <a:schemeClr val="bg1"/>
                </a:solidFill>
                <a:latin typeface="+mj-lt"/>
              </a:defRPr>
            </a:lvl1pPr>
          </a:lstStyle>
          <a:p>
            <a:pPr>
              <a:defRPr/>
            </a:pPr>
            <a:r>
              <a:rPr lang="en-GB" smtClean="0"/>
              <a:t>The outlook for the public finances</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cxnSp>
        <p:nvCxnSpPr>
          <p:cNvPr id="4" name="Straight Connector 3"/>
          <p:cNvCxnSpPr/>
          <p:nvPr/>
        </p:nvCxnSpPr>
        <p:spPr>
          <a:xfrm>
            <a:off x="612775" y="6300788"/>
            <a:ext cx="79184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593252"/>
            <a:ext cx="6552288" cy="404728"/>
          </a:xfrm>
          <a:prstGeom prst="rect">
            <a:avLst/>
          </a:prstGeom>
        </p:spPr>
        <p:txBody>
          <a:bodyPr>
            <a:noAutofit/>
          </a:bodyPr>
          <a:lstStyle>
            <a:lvl1pPr algn="l">
              <a:defRPr sz="2200" b="1">
                <a:solidFill>
                  <a:schemeClr val="accent2"/>
                </a:solidFill>
                <a:latin typeface="+mj-lt"/>
              </a:defRPr>
            </a:lvl1pPr>
          </a:lstStyle>
          <a:p>
            <a:r>
              <a:rPr lang="en-US" smtClean="0"/>
              <a:t>Click to edit Master title style</a:t>
            </a:r>
            <a:endParaRPr lang="en-GB" dirty="0"/>
          </a:p>
        </p:txBody>
      </p:sp>
      <p:sp>
        <p:nvSpPr>
          <p:cNvPr id="3" name="Content Placeholder 2"/>
          <p:cNvSpPr>
            <a:spLocks noGrp="1"/>
          </p:cNvSpPr>
          <p:nvPr>
            <p:ph idx="1"/>
          </p:nvPr>
        </p:nvSpPr>
        <p:spPr>
          <a:xfrm>
            <a:off x="612000" y="1584000"/>
            <a:ext cx="7920000" cy="4610461"/>
          </a:xfrm>
        </p:spPr>
        <p:txBody>
          <a:bodyPr>
            <a:normAutofit/>
          </a:bodyPr>
          <a:lstStyle>
            <a:lvl1pPr marL="0" indent="0">
              <a:lnSpc>
                <a:spcPct val="110000"/>
              </a:lnSpc>
              <a:spcBef>
                <a:spcPts val="800"/>
              </a:spcBef>
              <a:spcAft>
                <a:spcPts val="800"/>
              </a:spcAft>
              <a:defRPr sz="1800" b="1" baseline="0">
                <a:solidFill>
                  <a:schemeClr val="tx1"/>
                </a:solidFill>
                <a:latin typeface="+mj-lt"/>
              </a:defRPr>
            </a:lvl1pPr>
            <a:lvl2pPr marL="0" indent="0">
              <a:lnSpc>
                <a:spcPct val="110000"/>
              </a:lnSpc>
              <a:spcBef>
                <a:spcPts val="0"/>
              </a:spcBef>
              <a:spcAft>
                <a:spcPts val="1200"/>
              </a:spcAft>
              <a:buClr>
                <a:srgbClr val="7BAA1E"/>
              </a:buClr>
              <a:buFont typeface="Arial" pitchFamily="34" charset="0"/>
              <a:buNone/>
              <a:defRPr sz="1800" baseline="0">
                <a:solidFill>
                  <a:schemeClr val="tx1"/>
                </a:solidFill>
                <a:latin typeface="+mj-lt"/>
              </a:defRPr>
            </a:lvl2pPr>
            <a:lvl3pPr marL="288000" marR="0" indent="-288000" algn="l" defTabSz="914400" rtl="0" eaLnBrk="1" fontAlgn="auto" latinLnBrk="0" hangingPunct="1">
              <a:lnSpc>
                <a:spcPct val="110000"/>
              </a:lnSpc>
              <a:spcBef>
                <a:spcPts val="0"/>
              </a:spcBef>
              <a:spcAft>
                <a:spcPts val="800"/>
              </a:spcAft>
              <a:buClr>
                <a:srgbClr val="7BAA1E"/>
              </a:buClr>
              <a:buSzTx/>
              <a:buFont typeface="Arial" panose="020B0604020202020204" pitchFamily="34" charset="0"/>
              <a:buChar char="•"/>
              <a:tabLst/>
              <a:defRPr sz="1800">
                <a:solidFill>
                  <a:schemeClr val="tx1"/>
                </a:solidFill>
                <a:latin typeface="+mj-lt"/>
              </a:defRPr>
            </a:lvl3pPr>
            <a:lvl4pPr marL="576000" indent="-288000">
              <a:lnSpc>
                <a:spcPct val="110000"/>
              </a:lnSpc>
              <a:spcBef>
                <a:spcPts val="0"/>
              </a:spcBef>
              <a:spcAft>
                <a:spcPts val="800"/>
              </a:spcAft>
              <a:buClr>
                <a:srgbClr val="7BAA1E"/>
              </a:buClr>
              <a:buFont typeface="Noto Sans" pitchFamily="34" charset="0"/>
              <a:buChar char="‒"/>
              <a:defRPr sz="1800">
                <a:solidFill>
                  <a:schemeClr val="tx1"/>
                </a:solidFill>
                <a:latin typeface="+mj-lt"/>
              </a:defRPr>
            </a:lvl4pPr>
            <a:lvl5pPr marL="864000" indent="-288000">
              <a:lnSpc>
                <a:spcPct val="110000"/>
              </a:lnSpc>
              <a:spcBef>
                <a:spcPts val="0"/>
              </a:spcBef>
              <a:spcAft>
                <a:spcPts val="800"/>
              </a:spcAft>
              <a:buClr>
                <a:srgbClr val="7BAA1E"/>
              </a:buClr>
              <a:buFont typeface="Noto Sans" pitchFamily="34" charset="0"/>
              <a:buChar char="‒"/>
              <a:defRPr sz="1800">
                <a:solidFill>
                  <a:schemeClr val="tx1"/>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Date Placeholder 3"/>
          <p:cNvSpPr>
            <a:spLocks noGrp="1"/>
          </p:cNvSpPr>
          <p:nvPr>
            <p:ph type="dt" sz="half" idx="10"/>
          </p:nvPr>
        </p:nvSpPr>
        <p:spPr/>
        <p:txBody>
          <a:bodyPr/>
          <a:lstStyle>
            <a:lvl1pPr>
              <a:defRPr>
                <a:latin typeface="+mj-lt"/>
              </a:defRPr>
            </a:lvl1pPr>
          </a:lstStyle>
          <a:p>
            <a:pPr>
              <a:defRPr/>
            </a:pPr>
            <a:endParaRPr lang="en-GB" dirty="0"/>
          </a:p>
        </p:txBody>
      </p:sp>
      <p:sp>
        <p:nvSpPr>
          <p:cNvPr id="7" name="Footer Placeholder 4"/>
          <p:cNvSpPr>
            <a:spLocks noGrp="1"/>
          </p:cNvSpPr>
          <p:nvPr>
            <p:ph type="ftr" sz="quarter" idx="11"/>
          </p:nvPr>
        </p:nvSpPr>
        <p:spPr/>
        <p:txBody>
          <a:bodyPr/>
          <a:lstStyle>
            <a:lvl1pPr algn="l">
              <a:defRPr sz="750" dirty="0">
                <a:solidFill>
                  <a:schemeClr val="tx2"/>
                </a:solidFill>
                <a:latin typeface="+mj-lt"/>
              </a:defRPr>
            </a:lvl1pPr>
          </a:lstStyle>
          <a:p>
            <a:pPr>
              <a:defRPr/>
            </a:pPr>
            <a:r>
              <a:rPr lang="en-GB" smtClean="0"/>
              <a:t>The outlook for the public finances</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4" name="Straight Connector 3"/>
          <p:cNvCxnSpPr/>
          <p:nvPr/>
        </p:nvCxnSpPr>
        <p:spPr>
          <a:xfrm>
            <a:off x="612775" y="6300788"/>
            <a:ext cx="79184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594000"/>
            <a:ext cx="6336264" cy="404728"/>
          </a:xfrm>
          <a:prstGeom prst="rect">
            <a:avLst/>
          </a:prstGeom>
        </p:spPr>
        <p:txBody>
          <a:bodyPr/>
          <a:lstStyle>
            <a:lvl1pPr algn="l">
              <a:defRPr sz="2200" b="1">
                <a:solidFill>
                  <a:schemeClr val="accent2"/>
                </a:solidFill>
                <a:latin typeface="+mj-lt"/>
              </a:defRPr>
            </a:lvl1pPr>
          </a:lstStyle>
          <a:p>
            <a:r>
              <a:rPr lang="en-US" smtClean="0"/>
              <a:t>Click to edit Master title style</a:t>
            </a:r>
            <a:endParaRPr lang="en-GB" dirty="0"/>
          </a:p>
        </p:txBody>
      </p:sp>
      <p:sp>
        <p:nvSpPr>
          <p:cNvPr id="3" name="Content Placeholder 2"/>
          <p:cNvSpPr>
            <a:spLocks noGrp="1"/>
          </p:cNvSpPr>
          <p:nvPr>
            <p:ph idx="1"/>
          </p:nvPr>
        </p:nvSpPr>
        <p:spPr>
          <a:xfrm>
            <a:off x="612000" y="1620001"/>
            <a:ext cx="7920000" cy="4401387"/>
          </a:xfrm>
          <a:solidFill>
            <a:srgbClr val="FFCCFF"/>
          </a:solidFill>
        </p:spPr>
        <p:txBody>
          <a:bodyPr>
            <a:normAutofit/>
          </a:bodyPr>
          <a:lstStyle>
            <a:lvl1pPr>
              <a:spcBef>
                <a:spcPts val="0"/>
              </a:spcBef>
              <a:spcAft>
                <a:spcPts val="1200"/>
              </a:spcAft>
              <a:defRPr sz="1200" b="0" baseline="0">
                <a:solidFill>
                  <a:srgbClr val="FF00FF"/>
                </a:solidFill>
                <a:latin typeface="+mj-lt"/>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smtClean="0"/>
              <a:t>Edit Master text styles</a:t>
            </a:r>
          </a:p>
        </p:txBody>
      </p:sp>
      <p:sp>
        <p:nvSpPr>
          <p:cNvPr id="6" name="Date Placeholder 3"/>
          <p:cNvSpPr>
            <a:spLocks noGrp="1"/>
          </p:cNvSpPr>
          <p:nvPr>
            <p:ph type="dt" sz="half" idx="10"/>
          </p:nvPr>
        </p:nvSpPr>
        <p:spPr/>
        <p:txBody>
          <a:bodyPr/>
          <a:lstStyle>
            <a:lvl1pPr>
              <a:defRPr>
                <a:latin typeface="+mj-lt"/>
              </a:defRPr>
            </a:lvl1pPr>
          </a:lstStyle>
          <a:p>
            <a:pPr>
              <a:defRPr/>
            </a:pPr>
            <a:endParaRPr lang="en-GB" dirty="0"/>
          </a:p>
        </p:txBody>
      </p:sp>
      <p:sp>
        <p:nvSpPr>
          <p:cNvPr id="7" name="Footer Placeholder 4"/>
          <p:cNvSpPr>
            <a:spLocks noGrp="1"/>
          </p:cNvSpPr>
          <p:nvPr>
            <p:ph type="ftr" sz="quarter" idx="11"/>
          </p:nvPr>
        </p:nvSpPr>
        <p:spPr/>
        <p:txBody>
          <a:bodyPr/>
          <a:lstStyle>
            <a:lvl1pPr algn="l">
              <a:defRPr sz="750" dirty="0">
                <a:solidFill>
                  <a:schemeClr val="tx2"/>
                </a:solidFill>
                <a:latin typeface="+mj-lt"/>
              </a:defRPr>
            </a:lvl1pPr>
          </a:lstStyle>
          <a:p>
            <a:pPr>
              <a:defRPr/>
            </a:pPr>
            <a:r>
              <a:rPr lang="en-GB" smtClean="0"/>
              <a:t>The outlook for the public finances</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with caption">
    <p:spTree>
      <p:nvGrpSpPr>
        <p:cNvPr id="1" name=""/>
        <p:cNvGrpSpPr/>
        <p:nvPr/>
      </p:nvGrpSpPr>
      <p:grpSpPr>
        <a:xfrm>
          <a:off x="0" y="0"/>
          <a:ext cx="0" cy="0"/>
          <a:chOff x="0" y="0"/>
          <a:chExt cx="0" cy="0"/>
        </a:xfrm>
      </p:grpSpPr>
      <p:cxnSp>
        <p:nvCxnSpPr>
          <p:cNvPr id="5" name="Straight Connector 4"/>
          <p:cNvCxnSpPr/>
          <p:nvPr/>
        </p:nvCxnSpPr>
        <p:spPr>
          <a:xfrm>
            <a:off x="612775" y="6300788"/>
            <a:ext cx="79184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7272338" y="608013"/>
            <a:ext cx="1258887" cy="423862"/>
          </a:xfrm>
          <a:prstGeom prst="rect">
            <a:avLst/>
          </a:prstGeom>
          <a:noFill/>
          <a:ln w="9525">
            <a:noFill/>
            <a:miter lim="800000"/>
            <a:headEnd/>
            <a:tailEnd/>
          </a:ln>
        </p:spPr>
      </p:pic>
      <p:sp>
        <p:nvSpPr>
          <p:cNvPr id="2" name="Title 1"/>
          <p:cNvSpPr>
            <a:spLocks noGrp="1"/>
          </p:cNvSpPr>
          <p:nvPr>
            <p:ph type="title"/>
          </p:nvPr>
        </p:nvSpPr>
        <p:spPr>
          <a:xfrm>
            <a:off x="612000" y="594000"/>
            <a:ext cx="6336264" cy="404728"/>
          </a:xfrm>
          <a:prstGeom prst="rect">
            <a:avLst/>
          </a:prstGeom>
        </p:spPr>
        <p:txBody>
          <a:bodyPr/>
          <a:lstStyle>
            <a:lvl1pPr algn="l">
              <a:defRPr sz="2200" b="1">
                <a:solidFill>
                  <a:schemeClr val="accent2"/>
                </a:solidFill>
                <a:latin typeface="+mj-lt"/>
              </a:defRPr>
            </a:lvl1pPr>
          </a:lstStyle>
          <a:p>
            <a:r>
              <a:rPr lang="en-US" smtClean="0"/>
              <a:t>Click to edit Master title style</a:t>
            </a:r>
            <a:endParaRPr lang="en-GB" dirty="0"/>
          </a:p>
        </p:txBody>
      </p:sp>
      <p:sp>
        <p:nvSpPr>
          <p:cNvPr id="3" name="Content Placeholder 2"/>
          <p:cNvSpPr>
            <a:spLocks noGrp="1"/>
          </p:cNvSpPr>
          <p:nvPr>
            <p:ph idx="1"/>
          </p:nvPr>
        </p:nvSpPr>
        <p:spPr>
          <a:xfrm>
            <a:off x="612000" y="1620001"/>
            <a:ext cx="7920000" cy="3753215"/>
          </a:xfrm>
          <a:solidFill>
            <a:srgbClr val="FFCCFF"/>
          </a:solidFill>
        </p:spPr>
        <p:txBody>
          <a:bodyPr>
            <a:normAutofit/>
          </a:bodyPr>
          <a:lstStyle>
            <a:lvl1pPr>
              <a:spcBef>
                <a:spcPts val="0"/>
              </a:spcBef>
              <a:spcAft>
                <a:spcPts val="1200"/>
              </a:spcAft>
              <a:defRPr sz="1200" b="0" baseline="0">
                <a:solidFill>
                  <a:srgbClr val="FF00FF"/>
                </a:solidFill>
                <a:latin typeface="+mj-lt"/>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smtClean="0"/>
              <a:t>Edit Master text styles</a:t>
            </a:r>
          </a:p>
        </p:txBody>
      </p:sp>
      <p:sp>
        <p:nvSpPr>
          <p:cNvPr id="10" name="Content Placeholder 9"/>
          <p:cNvSpPr>
            <a:spLocks noGrp="1"/>
          </p:cNvSpPr>
          <p:nvPr>
            <p:ph sz="quarter" idx="13"/>
          </p:nvPr>
        </p:nvSpPr>
        <p:spPr>
          <a:xfrm>
            <a:off x="611188" y="5516563"/>
            <a:ext cx="7921625" cy="504825"/>
          </a:xfrm>
        </p:spPr>
        <p:txBody>
          <a:bodyPr>
            <a:normAutofit/>
          </a:bodyPr>
          <a:lstStyle>
            <a:lvl1pPr>
              <a:defRPr sz="1500" b="0" baseline="0">
                <a:solidFill>
                  <a:schemeClr val="tx1"/>
                </a:solidFill>
                <a:latin typeface="+mj-lt"/>
              </a:defRPr>
            </a:lvl1pPr>
          </a:lstStyle>
          <a:p>
            <a:pPr lvl="0"/>
            <a:r>
              <a:rPr lang="en-US" smtClean="0"/>
              <a:t>Edit Master text styles</a:t>
            </a:r>
          </a:p>
        </p:txBody>
      </p:sp>
      <p:sp>
        <p:nvSpPr>
          <p:cNvPr id="7" name="Date Placeholder 3"/>
          <p:cNvSpPr>
            <a:spLocks noGrp="1"/>
          </p:cNvSpPr>
          <p:nvPr>
            <p:ph type="dt" sz="half" idx="14"/>
          </p:nvPr>
        </p:nvSpPr>
        <p:spPr/>
        <p:txBody>
          <a:bodyPr/>
          <a:lstStyle>
            <a:lvl1pPr>
              <a:defRPr>
                <a:latin typeface="+mj-lt"/>
              </a:defRPr>
            </a:lvl1pPr>
          </a:lstStyle>
          <a:p>
            <a:pPr>
              <a:defRPr/>
            </a:pPr>
            <a:endParaRPr lang="en-GB" dirty="0"/>
          </a:p>
        </p:txBody>
      </p:sp>
      <p:sp>
        <p:nvSpPr>
          <p:cNvPr id="8" name="Footer Placeholder 4"/>
          <p:cNvSpPr>
            <a:spLocks noGrp="1"/>
          </p:cNvSpPr>
          <p:nvPr>
            <p:ph type="ftr" sz="quarter" idx="15"/>
          </p:nvPr>
        </p:nvSpPr>
        <p:spPr/>
        <p:txBody>
          <a:bodyPr/>
          <a:lstStyle>
            <a:lvl1pPr algn="l">
              <a:defRPr sz="750">
                <a:solidFill>
                  <a:schemeClr val="tx2"/>
                </a:solidFill>
                <a:latin typeface="+mj-lt"/>
              </a:defRPr>
            </a:lvl1pPr>
          </a:lstStyle>
          <a:p>
            <a:pPr>
              <a:defRPr/>
            </a:pPr>
            <a:r>
              <a:rPr lang="en-GB" smtClean="0"/>
              <a:t>The outlook for the public finances</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2775" y="1584325"/>
            <a:ext cx="7918450" cy="4525963"/>
          </a:xfrm>
          <a:prstGeom prst="rect">
            <a:avLst/>
          </a:prstGeom>
        </p:spPr>
        <p:txBody>
          <a:bodyPr vert="horz" lIns="0" tIns="0" rIns="0" bIns="0" rtlCol="0">
            <a:noAutofit/>
          </a:bodyPr>
          <a:lstStyle/>
          <a:p>
            <a:pPr lvl="0"/>
            <a:r>
              <a:rPr lang="en-US" dirty="0"/>
              <a:t>Subheading style</a:t>
            </a:r>
          </a:p>
          <a:p>
            <a:pPr lvl="2"/>
            <a:r>
              <a:rPr lang="en-US" dirty="0"/>
              <a:t>First level bullet</a:t>
            </a:r>
          </a:p>
          <a:p>
            <a:pPr lvl="3"/>
            <a:r>
              <a:rPr lang="en-US" dirty="0"/>
              <a:t>Second level bullet</a:t>
            </a:r>
          </a:p>
          <a:p>
            <a:pPr lvl="4"/>
            <a:r>
              <a:rPr lang="en-US" dirty="0"/>
              <a:t>Third level bullet</a:t>
            </a:r>
          </a:p>
          <a:p>
            <a:pPr lvl="5"/>
            <a:r>
              <a:rPr lang="en-US" dirty="0"/>
              <a:t>Fourth level bullet</a:t>
            </a:r>
          </a:p>
          <a:p>
            <a:pPr lvl="6"/>
            <a:r>
              <a:rPr lang="en-US" dirty="0"/>
              <a:t>Fifth level bullet</a:t>
            </a:r>
          </a:p>
          <a:p>
            <a:pPr lvl="0"/>
            <a:endParaRPr lang="en-GB" dirty="0"/>
          </a:p>
        </p:txBody>
      </p:sp>
      <p:sp>
        <p:nvSpPr>
          <p:cNvPr id="4" name="Date Placeholder 3"/>
          <p:cNvSpPr>
            <a:spLocks noGrp="1"/>
          </p:cNvSpPr>
          <p:nvPr>
            <p:ph type="dt" sz="half" idx="2"/>
          </p:nvPr>
        </p:nvSpPr>
        <p:spPr>
          <a:xfrm>
            <a:off x="6948488" y="6389688"/>
            <a:ext cx="1582737" cy="365125"/>
          </a:xfrm>
          <a:prstGeom prst="rect">
            <a:avLst/>
          </a:prstGeom>
        </p:spPr>
        <p:txBody>
          <a:bodyPr vert="horz" wrap="square" lIns="0" tIns="0" rIns="0" bIns="0" numCol="1" anchor="t" anchorCtr="0" compatLnSpc="1">
            <a:prstTxWarp prst="textNoShape">
              <a:avLst/>
            </a:prstTxWarp>
          </a:bodyPr>
          <a:lstStyle>
            <a:lvl1pPr algn="r">
              <a:defRPr sz="700">
                <a:solidFill>
                  <a:schemeClr val="tx2"/>
                </a:solidFill>
                <a:latin typeface="+mj-lt"/>
              </a:defRPr>
            </a:lvl1pPr>
          </a:lstStyle>
          <a:p>
            <a:pPr>
              <a:defRPr/>
            </a:pPr>
            <a:endParaRPr lang="en-GB"/>
          </a:p>
        </p:txBody>
      </p:sp>
      <p:sp>
        <p:nvSpPr>
          <p:cNvPr id="5" name="Footer Placeholder 4"/>
          <p:cNvSpPr>
            <a:spLocks noGrp="1"/>
          </p:cNvSpPr>
          <p:nvPr>
            <p:ph type="ftr" sz="quarter" idx="3"/>
          </p:nvPr>
        </p:nvSpPr>
        <p:spPr>
          <a:xfrm>
            <a:off x="612775" y="6389688"/>
            <a:ext cx="2895600" cy="365125"/>
          </a:xfrm>
          <a:prstGeom prst="rect">
            <a:avLst/>
          </a:prstGeom>
        </p:spPr>
        <p:txBody>
          <a:bodyPr vert="horz" lIns="0" tIns="0" rIns="0" bIns="0" rtlCol="0" anchor="t" anchorCtr="0"/>
          <a:lstStyle>
            <a:lvl1pPr algn="l" fontAlgn="auto">
              <a:spcBef>
                <a:spcPts val="0"/>
              </a:spcBef>
              <a:spcAft>
                <a:spcPts val="0"/>
              </a:spcAft>
              <a:defRPr sz="750" dirty="0">
                <a:solidFill>
                  <a:schemeClr val="tx2"/>
                </a:solidFill>
                <a:latin typeface="+mj-lt"/>
                <a:cs typeface="+mn-cs"/>
              </a:defRPr>
            </a:lvl1pPr>
          </a:lstStyle>
          <a:p>
            <a:pPr>
              <a:defRPr/>
            </a:pPr>
            <a:r>
              <a:rPr lang="en-GB" smtClean="0"/>
              <a:t>The outlook for the public finances</a:t>
            </a:r>
            <a:endParaRPr lang="en-GB"/>
          </a:p>
        </p:txBody>
      </p:sp>
      <p:sp>
        <p:nvSpPr>
          <p:cNvPr id="6" name="Slide Number Placeholder 5"/>
          <p:cNvSpPr>
            <a:spLocks noGrp="1"/>
          </p:cNvSpPr>
          <p:nvPr>
            <p:ph type="sldNum" sz="quarter" idx="4"/>
          </p:nvPr>
        </p:nvSpPr>
        <p:spPr>
          <a:xfrm>
            <a:off x="4716463" y="6389688"/>
            <a:ext cx="2133600" cy="365125"/>
          </a:xfrm>
          <a:prstGeom prst="rect">
            <a:avLst/>
          </a:prstGeom>
        </p:spPr>
        <p:txBody>
          <a:bodyPr vert="horz" lIns="0" tIns="0" rIns="0" bIns="0" rtlCol="0" anchor="t" anchorCtr="0"/>
          <a:lstStyle>
            <a:lvl1pPr algn="r" fontAlgn="auto">
              <a:spcBef>
                <a:spcPts val="0"/>
              </a:spcBef>
              <a:spcAft>
                <a:spcPts val="0"/>
              </a:spcAft>
              <a:defRPr sz="750">
                <a:solidFill>
                  <a:schemeClr val="tx2"/>
                </a:solidFill>
                <a:latin typeface="+mj-lt"/>
                <a:cs typeface="+mn-cs"/>
              </a:defRPr>
            </a:lvl1pPr>
          </a:lstStyle>
          <a:p>
            <a:pPr>
              <a:defRPr/>
            </a:pPr>
            <a:fld id="{83232714-8D43-4D74-8955-E5D8D11E98CA}" type="slidenum">
              <a:rPr lang="en-GB" smtClean="0"/>
              <a:pPr>
                <a:defRPr/>
              </a:pPr>
              <a:t>‹#›</a:t>
            </a:fld>
            <a:endParaRPr lang="en-GB" dirty="0"/>
          </a:p>
        </p:txBody>
      </p:sp>
      <p:sp>
        <p:nvSpPr>
          <p:cNvPr id="1030" name="Title Placeholder 7"/>
          <p:cNvSpPr>
            <a:spLocks noGrp="1"/>
          </p:cNvSpPr>
          <p:nvPr>
            <p:ph type="title"/>
          </p:nvPr>
        </p:nvSpPr>
        <p:spPr bwMode="auto">
          <a:xfrm>
            <a:off x="611188" y="627063"/>
            <a:ext cx="6408737" cy="785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hf sldNum="0" hdr="0" dt="0"/>
  <p:txStyles>
    <p:titleStyle>
      <a:lvl1pPr algn="l" rtl="0" eaLnBrk="1" fontAlgn="base" hangingPunct="1">
        <a:spcBef>
          <a:spcPct val="0"/>
        </a:spcBef>
        <a:spcAft>
          <a:spcPct val="0"/>
        </a:spcAft>
        <a:defRPr sz="2200" b="1" kern="1200">
          <a:solidFill>
            <a:schemeClr val="accent2"/>
          </a:solidFill>
          <a:latin typeface="+mj-lt"/>
          <a:ea typeface="+mj-ea"/>
          <a:cs typeface="+mj-cs"/>
        </a:defRPr>
      </a:lvl1pPr>
      <a:lvl2pPr algn="l" rtl="0" eaLnBrk="1" fontAlgn="base" hangingPunct="1">
        <a:spcBef>
          <a:spcPct val="0"/>
        </a:spcBef>
        <a:spcAft>
          <a:spcPct val="0"/>
        </a:spcAft>
        <a:defRPr sz="2200" b="1">
          <a:solidFill>
            <a:schemeClr val="accent2"/>
          </a:solidFill>
          <a:latin typeface="Noto Sans" pitchFamily="34" charset="0"/>
        </a:defRPr>
      </a:lvl2pPr>
      <a:lvl3pPr algn="l" rtl="0" eaLnBrk="1" fontAlgn="base" hangingPunct="1">
        <a:spcBef>
          <a:spcPct val="0"/>
        </a:spcBef>
        <a:spcAft>
          <a:spcPct val="0"/>
        </a:spcAft>
        <a:defRPr sz="2200" b="1">
          <a:solidFill>
            <a:schemeClr val="accent2"/>
          </a:solidFill>
          <a:latin typeface="Noto Sans" pitchFamily="34" charset="0"/>
        </a:defRPr>
      </a:lvl3pPr>
      <a:lvl4pPr algn="l" rtl="0" eaLnBrk="1" fontAlgn="base" hangingPunct="1">
        <a:spcBef>
          <a:spcPct val="0"/>
        </a:spcBef>
        <a:spcAft>
          <a:spcPct val="0"/>
        </a:spcAft>
        <a:defRPr sz="2200" b="1">
          <a:solidFill>
            <a:schemeClr val="accent2"/>
          </a:solidFill>
          <a:latin typeface="Noto Sans" pitchFamily="34" charset="0"/>
        </a:defRPr>
      </a:lvl4pPr>
      <a:lvl5pPr algn="l" rtl="0" eaLnBrk="1" fontAlgn="base" hangingPunct="1">
        <a:spcBef>
          <a:spcPct val="0"/>
        </a:spcBef>
        <a:spcAft>
          <a:spcPct val="0"/>
        </a:spcAft>
        <a:defRPr sz="2200" b="1">
          <a:solidFill>
            <a:schemeClr val="accent2"/>
          </a:solidFill>
          <a:latin typeface="Noto Sans" pitchFamily="34" charset="0"/>
        </a:defRPr>
      </a:lvl5pPr>
      <a:lvl6pPr marL="457200" algn="l" rtl="0" eaLnBrk="1" fontAlgn="base" hangingPunct="1">
        <a:spcBef>
          <a:spcPct val="0"/>
        </a:spcBef>
        <a:spcAft>
          <a:spcPct val="0"/>
        </a:spcAft>
        <a:defRPr sz="2200" b="1">
          <a:solidFill>
            <a:schemeClr val="accent2"/>
          </a:solidFill>
          <a:latin typeface="Noto Sans" pitchFamily="34" charset="0"/>
        </a:defRPr>
      </a:lvl6pPr>
      <a:lvl7pPr marL="914400" algn="l" rtl="0" eaLnBrk="1" fontAlgn="base" hangingPunct="1">
        <a:spcBef>
          <a:spcPct val="0"/>
        </a:spcBef>
        <a:spcAft>
          <a:spcPct val="0"/>
        </a:spcAft>
        <a:defRPr sz="2200" b="1">
          <a:solidFill>
            <a:schemeClr val="accent2"/>
          </a:solidFill>
          <a:latin typeface="Noto Sans" pitchFamily="34" charset="0"/>
        </a:defRPr>
      </a:lvl7pPr>
      <a:lvl8pPr marL="1371600" algn="l" rtl="0" eaLnBrk="1" fontAlgn="base" hangingPunct="1">
        <a:spcBef>
          <a:spcPct val="0"/>
        </a:spcBef>
        <a:spcAft>
          <a:spcPct val="0"/>
        </a:spcAft>
        <a:defRPr sz="2200" b="1">
          <a:solidFill>
            <a:schemeClr val="accent2"/>
          </a:solidFill>
          <a:latin typeface="Noto Sans" pitchFamily="34" charset="0"/>
        </a:defRPr>
      </a:lvl8pPr>
      <a:lvl9pPr marL="1828800" algn="l" rtl="0" eaLnBrk="1" fontAlgn="base" hangingPunct="1">
        <a:spcBef>
          <a:spcPct val="0"/>
        </a:spcBef>
        <a:spcAft>
          <a:spcPct val="0"/>
        </a:spcAft>
        <a:defRPr sz="2200" b="1">
          <a:solidFill>
            <a:schemeClr val="accent2"/>
          </a:solidFill>
          <a:latin typeface="Noto Sans" pitchFamily="34" charset="0"/>
        </a:defRPr>
      </a:lvl9pPr>
    </p:titleStyle>
    <p:bodyStyle>
      <a:lvl1pPr algn="l" rtl="0" eaLnBrk="1" fontAlgn="base" hangingPunct="1">
        <a:lnSpc>
          <a:spcPct val="110000"/>
        </a:lnSpc>
        <a:spcBef>
          <a:spcPts val="800"/>
        </a:spcBef>
        <a:spcAft>
          <a:spcPts val="800"/>
        </a:spcAft>
        <a:buFont typeface="Arial" charset="0"/>
        <a:defRPr lang="en-GB" b="1" kern="1200" dirty="0">
          <a:solidFill>
            <a:schemeClr val="tx1"/>
          </a:solidFill>
          <a:latin typeface="+mj-lt"/>
          <a:ea typeface="+mj-ea"/>
          <a:cs typeface="+mj-cs"/>
        </a:defRPr>
      </a:lvl1pPr>
      <a:lvl2pPr algn="l" rtl="0" eaLnBrk="1" fontAlgn="base" hangingPunct="1">
        <a:lnSpc>
          <a:spcPct val="110000"/>
        </a:lnSpc>
        <a:spcBef>
          <a:spcPct val="0"/>
        </a:spcBef>
        <a:spcAft>
          <a:spcPts val="1200"/>
        </a:spcAft>
        <a:buFont typeface="Arial" charset="0"/>
        <a:defRPr kern="1200">
          <a:solidFill>
            <a:schemeClr val="tx1"/>
          </a:solidFill>
          <a:latin typeface="+mn-lt"/>
          <a:ea typeface="+mn-ea"/>
          <a:cs typeface="+mn-cs"/>
        </a:defRPr>
      </a:lvl2pPr>
      <a:lvl3pPr marL="287338"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j-lt"/>
          <a:ea typeface="+mn-ea"/>
          <a:cs typeface="+mn-cs"/>
        </a:defRPr>
      </a:lvl3pPr>
      <a:lvl4pPr marL="574675"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j-lt"/>
          <a:ea typeface="+mn-ea"/>
          <a:cs typeface="+mn-cs"/>
        </a:defRPr>
      </a:lvl4pPr>
      <a:lvl5pPr marL="863600"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j-lt"/>
          <a:ea typeface="+mn-ea"/>
          <a:cs typeface="+mn-cs"/>
        </a:defRPr>
      </a:lvl5pPr>
      <a:lvl6pPr marL="1152000" indent="-288000" algn="l" defTabSz="914400" rtl="0" eaLnBrk="1" latinLnBrk="0" hangingPunct="1">
        <a:lnSpc>
          <a:spcPct val="110000"/>
        </a:lnSpc>
        <a:spcBef>
          <a:spcPts val="0"/>
        </a:spcBef>
        <a:spcAft>
          <a:spcPts val="800"/>
        </a:spcAft>
        <a:buClr>
          <a:schemeClr val="accent2"/>
        </a:buClr>
        <a:buFont typeface="Arial" panose="020B0604020202020204" pitchFamily="34" charset="0"/>
        <a:buChar char="–"/>
        <a:defRPr sz="1800" kern="1200" baseline="0">
          <a:solidFill>
            <a:schemeClr val="tx1"/>
          </a:solidFill>
          <a:latin typeface="+mj-lt"/>
          <a:ea typeface="+mn-ea"/>
          <a:cs typeface="+mn-cs"/>
        </a:defRPr>
      </a:lvl6pPr>
      <a:lvl7pPr marL="1440000" indent="-288000" algn="l" defTabSz="914400" rtl="0" eaLnBrk="1" latinLnBrk="0" hangingPunct="1">
        <a:lnSpc>
          <a:spcPct val="110000"/>
        </a:lnSpc>
        <a:spcBef>
          <a:spcPts val="0"/>
        </a:spcBef>
        <a:spcAft>
          <a:spcPts val="800"/>
        </a:spcAft>
        <a:buClr>
          <a:schemeClr val="accent2"/>
        </a:buClr>
        <a:buFont typeface="Arial" panose="020B0604020202020204" pitchFamily="34" charset="0"/>
        <a:buChar char="–"/>
        <a:defRPr sz="1800" kern="1200" baseline="0">
          <a:solidFill>
            <a:schemeClr val="tx1"/>
          </a:solidFill>
          <a:latin typeface="+mj-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QuickStyle" Target="../diagrams/quickStyle2.xml"/><Relationship Id="rId18" Type="http://schemas.openxmlformats.org/officeDocument/2006/relationships/diagramColors" Target="../diagrams/colors3.xml"/><Relationship Id="rId3" Type="http://schemas.openxmlformats.org/officeDocument/2006/relationships/image" Target="../media/image5.jpeg"/><Relationship Id="rId21" Type="http://schemas.microsoft.com/office/2007/relationships/diagramDrawing" Target="../diagrams/drawing3.xml"/><Relationship Id="rId7" Type="http://schemas.openxmlformats.org/officeDocument/2006/relationships/diagramData" Target="../diagrams/data1.xml"/><Relationship Id="rId12" Type="http://schemas.openxmlformats.org/officeDocument/2006/relationships/diagramLayout" Target="../diagrams/layout2.xml"/><Relationship Id="rId17" Type="http://schemas.openxmlformats.org/officeDocument/2006/relationships/diagramQuickStyle" Target="../diagrams/quickStyle3.xml"/><Relationship Id="rId2" Type="http://schemas.openxmlformats.org/officeDocument/2006/relationships/notesSlide" Target="../notesSlides/notesSlide4.xml"/><Relationship Id="rId16" Type="http://schemas.openxmlformats.org/officeDocument/2006/relationships/diagramLayout" Target="../diagrams/layout3.xml"/><Relationship Id="rId1" Type="http://schemas.openxmlformats.org/officeDocument/2006/relationships/slideLayout" Target="../slideLayouts/slideLayout11.xml"/><Relationship Id="rId6" Type="http://schemas.openxmlformats.org/officeDocument/2006/relationships/image" Target="../media/image8.jpeg"/><Relationship Id="rId11" Type="http://schemas.openxmlformats.org/officeDocument/2006/relationships/diagramData" Target="../diagrams/data2.xml"/><Relationship Id="rId5" Type="http://schemas.openxmlformats.org/officeDocument/2006/relationships/image" Target="../media/image7.wmf"/><Relationship Id="rId15" Type="http://schemas.openxmlformats.org/officeDocument/2006/relationships/diagramData" Target="../diagrams/data3.xml"/><Relationship Id="rId23" Type="http://schemas.microsoft.com/office/2007/relationships/diagramDrawing" Target="../diagrams/drawing1.xml"/><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 Id="rId14" Type="http://schemas.openxmlformats.org/officeDocument/2006/relationships/diagramColors" Target="../diagrams/colors2.xml"/><Relationship Id="rId22"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1"/>
          <p:cNvSpPr>
            <a:spLocks noGrp="1"/>
          </p:cNvSpPr>
          <p:nvPr>
            <p:ph type="subTitle" idx="1"/>
          </p:nvPr>
        </p:nvSpPr>
        <p:spPr bwMode="auto">
          <a:xfrm>
            <a:off x="612775" y="2828925"/>
            <a:ext cx="6400800" cy="1250950"/>
          </a:xfrm>
        </p:spPr>
        <p:txBody>
          <a:bodyPr wrap="square" numCol="1" anchor="t" anchorCtr="0" compatLnSpc="1">
            <a:prstTxWarp prst="textNoShape">
              <a:avLst/>
            </a:prstTxWarp>
            <a:normAutofit lnSpcReduction="10000"/>
          </a:bodyPr>
          <a:lstStyle/>
          <a:p>
            <a:pPr>
              <a:spcAft>
                <a:spcPct val="0"/>
              </a:spcAft>
            </a:pPr>
            <a:r>
              <a:rPr dirty="0" smtClean="0">
                <a:latin typeface="+mj-lt"/>
              </a:rPr>
              <a:t>Carl Emmerson</a:t>
            </a:r>
          </a:p>
          <a:p>
            <a:pPr>
              <a:spcAft>
                <a:spcPct val="0"/>
              </a:spcAft>
            </a:pPr>
            <a:endParaRPr lang="en-GB" dirty="0"/>
          </a:p>
          <a:p>
            <a:pPr>
              <a:spcAft>
                <a:spcPct val="0"/>
              </a:spcAft>
            </a:pPr>
            <a:r>
              <a:rPr lang="en-GB" dirty="0" smtClean="0">
                <a:latin typeface="+mj-lt"/>
              </a:rPr>
              <a:t>Presentation at </a:t>
            </a:r>
            <a:r>
              <a:rPr lang="en-GB" dirty="0" smtClean="0"/>
              <a:t>30th </a:t>
            </a:r>
            <a:r>
              <a:rPr lang="en-GB" dirty="0"/>
              <a:t>Annual 'A' Level </a:t>
            </a:r>
            <a:r>
              <a:rPr lang="en-GB" dirty="0" smtClean="0"/>
              <a:t>Economics</a:t>
            </a:r>
            <a:r>
              <a:rPr lang="en-GB" dirty="0"/>
              <a:t> Student </a:t>
            </a:r>
            <a:r>
              <a:rPr lang="en-GB" dirty="0" smtClean="0"/>
              <a:t>Conference</a:t>
            </a:r>
            <a:endParaRPr lang="en-GB" dirty="0"/>
          </a:p>
          <a:p>
            <a:r>
              <a:rPr lang="en-GB" dirty="0" smtClean="0"/>
              <a:t>London</a:t>
            </a:r>
            <a:endParaRPr lang="en-GB" dirty="0"/>
          </a:p>
          <a:p>
            <a:r>
              <a:rPr lang="en-GB" dirty="0"/>
              <a:t>9 </a:t>
            </a:r>
            <a:r>
              <a:rPr lang="en-GB" dirty="0" smtClean="0"/>
              <a:t>December</a:t>
            </a:r>
            <a:r>
              <a:rPr lang="en-GB" dirty="0"/>
              <a:t> </a:t>
            </a:r>
            <a:r>
              <a:rPr lang="en-GB" dirty="0" smtClean="0"/>
              <a:t>2019</a:t>
            </a:r>
            <a:endParaRPr lang="en-GB" dirty="0"/>
          </a:p>
        </p:txBody>
      </p:sp>
      <p:sp>
        <p:nvSpPr>
          <p:cNvPr id="17413" name="Title 4"/>
          <p:cNvSpPr>
            <a:spLocks noGrp="1"/>
          </p:cNvSpPr>
          <p:nvPr>
            <p:ph type="title"/>
          </p:nvPr>
        </p:nvSpPr>
        <p:spPr>
          <a:xfrm>
            <a:off x="611188" y="1638300"/>
            <a:ext cx="7993260" cy="711200"/>
          </a:xfrm>
        </p:spPr>
        <p:txBody>
          <a:bodyPr/>
          <a:lstStyle/>
          <a:p>
            <a:r>
              <a:rPr lang="en-GB" dirty="0" smtClean="0">
                <a:cs typeface="Noto Sans" pitchFamily="34" charset="0"/>
              </a:rPr>
              <a:t>The tax and spending plans in the Conservative, Labour and Liberal Democrat manifestos compared</a:t>
            </a:r>
            <a:endParaRPr dirty="0">
              <a:cs typeface="Noto Sans"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3528" y="5661248"/>
            <a:ext cx="1853745" cy="1310209"/>
          </a:xfrm>
          <a:prstGeom prst="rect">
            <a:avLst/>
          </a:prstGeom>
        </p:spPr>
      </p:pic>
    </p:spTree>
    <p:extLst>
      <p:ext uri="{BB962C8B-B14F-4D97-AF65-F5344CB8AC3E}">
        <p14:creationId xmlns:p14="http://schemas.microsoft.com/office/powerpoint/2010/main" xmlns="" val="374484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541982" y="1582398"/>
          <a:ext cx="7918450" cy="4582906"/>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4"/>
          </p:nvPr>
        </p:nvSpPr>
        <p:spPr/>
        <p:txBody>
          <a:bodyPr/>
          <a:lstStyle/>
          <a:p>
            <a:pPr>
              <a:defRPr/>
            </a:pPr>
            <a:r>
              <a:rPr lang="en-US" smtClean="0"/>
              <a:t>© Institute for Fiscal Studies  </a:t>
            </a:r>
            <a:endParaRPr lang="en-GB"/>
          </a:p>
        </p:txBody>
      </p:sp>
      <p:sp>
        <p:nvSpPr>
          <p:cNvPr id="10" name="TextBox 9"/>
          <p:cNvSpPr txBox="1"/>
          <p:nvPr/>
        </p:nvSpPr>
        <p:spPr>
          <a:xfrm>
            <a:off x="2555996" y="2924944"/>
            <a:ext cx="2736304" cy="323165"/>
          </a:xfrm>
          <a:prstGeom prst="rect">
            <a:avLst/>
          </a:prstGeom>
          <a:noFill/>
        </p:spPr>
        <p:txBody>
          <a:bodyPr wrap="square">
            <a:spAutoFit/>
          </a:bodyPr>
          <a:lstStyle/>
          <a:p>
            <a:pPr>
              <a:defRPr/>
            </a:pPr>
            <a:r>
              <a:rPr lang="en-GB" sz="1500" b="1" dirty="0" smtClean="0">
                <a:solidFill>
                  <a:schemeClr val="bg2"/>
                </a:solidFill>
                <a:latin typeface="+mj-lt"/>
              </a:rPr>
              <a:t>Tax receipts</a:t>
            </a:r>
            <a:endParaRPr lang="en-GB" sz="1500" b="1" dirty="0">
              <a:solidFill>
                <a:schemeClr val="bg2"/>
              </a:solidFill>
              <a:latin typeface="+mj-lt"/>
            </a:endParaRPr>
          </a:p>
        </p:txBody>
      </p:sp>
      <p:sp>
        <p:nvSpPr>
          <p:cNvPr id="18" name="Title 17"/>
          <p:cNvSpPr>
            <a:spLocks noGrp="1"/>
          </p:cNvSpPr>
          <p:nvPr>
            <p:ph type="title"/>
          </p:nvPr>
        </p:nvSpPr>
        <p:spPr>
          <a:xfrm>
            <a:off x="612000" y="714788"/>
            <a:ext cx="6624296" cy="404728"/>
          </a:xfrm>
        </p:spPr>
        <p:txBody>
          <a:bodyPr/>
          <a:lstStyle/>
          <a:p>
            <a:r>
              <a:rPr lang="en-GB" sz="2200" dirty="0" smtClean="0">
                <a:solidFill>
                  <a:schemeClr val="accent2"/>
                </a:solidFill>
              </a:rPr>
              <a:t>Taxes to rise to historically high levels …</a:t>
            </a:r>
          </a:p>
        </p:txBody>
      </p:sp>
      <p:sp>
        <p:nvSpPr>
          <p:cNvPr id="9" name="Footer Placeholder 8"/>
          <p:cNvSpPr>
            <a:spLocks noGrp="1"/>
          </p:cNvSpPr>
          <p:nvPr>
            <p:ph type="ftr" sz="quarter" idx="15"/>
          </p:nvPr>
        </p:nvSpPr>
        <p:spPr>
          <a:xfrm>
            <a:off x="612774" y="6389688"/>
            <a:ext cx="4823321" cy="365125"/>
          </a:xfrm>
        </p:spPr>
        <p:txBody>
          <a:bodyPr/>
          <a:lstStyle/>
          <a:p>
            <a:pPr>
              <a:defRPr/>
            </a:pPr>
            <a:r>
              <a:rPr lang="en-GB" smtClean="0"/>
              <a:t>The outlook for the public finances</a:t>
            </a:r>
            <a:endParaRPr lang="en-GB" dirty="0"/>
          </a:p>
        </p:txBody>
      </p:sp>
      <p:sp>
        <p:nvSpPr>
          <p:cNvPr id="13" name="TextBox 12"/>
          <p:cNvSpPr txBox="1"/>
          <p:nvPr/>
        </p:nvSpPr>
        <p:spPr>
          <a:xfrm>
            <a:off x="6444208" y="2120839"/>
            <a:ext cx="2406864" cy="323165"/>
          </a:xfrm>
          <a:prstGeom prst="rect">
            <a:avLst/>
          </a:prstGeom>
          <a:noFill/>
        </p:spPr>
        <p:txBody>
          <a:bodyPr wrap="square">
            <a:spAutoFit/>
          </a:bodyPr>
          <a:lstStyle/>
          <a:p>
            <a:pPr>
              <a:defRPr/>
            </a:pPr>
            <a:r>
              <a:rPr lang="en-GB" sz="1500" b="1" dirty="0" smtClean="0">
                <a:solidFill>
                  <a:srgbClr val="00B0F0"/>
                </a:solidFill>
                <a:latin typeface="+mj-lt"/>
              </a:rPr>
              <a:t>Conservative</a:t>
            </a:r>
            <a:endParaRPr lang="en-GB" sz="1500" b="1" dirty="0">
              <a:solidFill>
                <a:srgbClr val="00B0F0"/>
              </a:solidFill>
              <a:latin typeface="+mj-lt"/>
            </a:endParaRPr>
          </a:p>
        </p:txBody>
      </p:sp>
      <p:sp>
        <p:nvSpPr>
          <p:cNvPr id="14" name="TextBox 13"/>
          <p:cNvSpPr txBox="1"/>
          <p:nvPr/>
        </p:nvSpPr>
        <p:spPr>
          <a:xfrm>
            <a:off x="6444208" y="1683241"/>
            <a:ext cx="2406864" cy="323165"/>
          </a:xfrm>
          <a:prstGeom prst="rect">
            <a:avLst/>
          </a:prstGeom>
          <a:noFill/>
        </p:spPr>
        <p:txBody>
          <a:bodyPr wrap="square">
            <a:spAutoFit/>
          </a:bodyPr>
          <a:lstStyle/>
          <a:p>
            <a:pPr>
              <a:defRPr/>
            </a:pPr>
            <a:r>
              <a:rPr lang="en-GB" sz="1500" b="1" dirty="0" smtClean="0">
                <a:solidFill>
                  <a:srgbClr val="FF0000"/>
                </a:solidFill>
                <a:latin typeface="+mj-lt"/>
              </a:rPr>
              <a:t>Labour</a:t>
            </a:r>
          </a:p>
        </p:txBody>
      </p:sp>
      <p:sp>
        <p:nvSpPr>
          <p:cNvPr id="17" name="TextBox 16"/>
          <p:cNvSpPr txBox="1"/>
          <p:nvPr/>
        </p:nvSpPr>
        <p:spPr>
          <a:xfrm>
            <a:off x="6444208" y="1907625"/>
            <a:ext cx="2406864" cy="323165"/>
          </a:xfrm>
          <a:prstGeom prst="rect">
            <a:avLst/>
          </a:prstGeom>
          <a:noFill/>
        </p:spPr>
        <p:txBody>
          <a:bodyPr wrap="square">
            <a:spAutoFit/>
          </a:bodyPr>
          <a:lstStyle/>
          <a:p>
            <a:pPr>
              <a:defRPr/>
            </a:pPr>
            <a:r>
              <a:rPr lang="en-GB" sz="1500" b="1" dirty="0" smtClean="0">
                <a:solidFill>
                  <a:srgbClr val="ED8D1C"/>
                </a:solidFill>
                <a:latin typeface="+mj-lt"/>
              </a:rPr>
              <a:t>Liberal Democrats</a:t>
            </a:r>
          </a:p>
        </p:txBody>
      </p:sp>
    </p:spTree>
    <p:extLst>
      <p:ext uri="{BB962C8B-B14F-4D97-AF65-F5344CB8AC3E}">
        <p14:creationId xmlns:p14="http://schemas.microsoft.com/office/powerpoint/2010/main" xmlns="" val="254138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20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2" dur="2000"/>
                                        <p:tgtEl>
                                          <p:spTgt spid="7">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5" dur="2000"/>
                                        <p:tgtEl>
                                          <p:spTgt spid="7">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18" dur="2000"/>
                                        <p:tgtEl>
                                          <p:spTgt spid="7">
                                            <p:graphicEl>
                                              <a:chart seriesIdx="3" categoryIdx="-4" bldStep="series"/>
                                            </p:graphicEl>
                                          </p:spTgt>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xmlns="" val="167627193"/>
              </p:ext>
            </p:extLst>
          </p:nvPr>
        </p:nvGraphicFramePr>
        <p:xfrm>
          <a:off x="539552" y="1484784"/>
          <a:ext cx="7416824" cy="4391200"/>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Title 1"/>
          <p:cNvSpPr>
            <a:spLocks noGrp="1"/>
          </p:cNvSpPr>
          <p:nvPr>
            <p:ph type="title"/>
          </p:nvPr>
        </p:nvSpPr>
        <p:spPr>
          <a:xfrm>
            <a:off x="612775" y="593725"/>
            <a:ext cx="6551513" cy="404813"/>
          </a:xfrm>
        </p:spPr>
        <p:txBody>
          <a:bodyPr/>
          <a:lstStyle/>
          <a:p>
            <a:r>
              <a:rPr lang="en-GB" dirty="0"/>
              <a:t>Corporation tax revenue</a:t>
            </a:r>
          </a:p>
        </p:txBody>
      </p:sp>
      <p:sp>
        <p:nvSpPr>
          <p:cNvPr id="18436" name="Date Placeholder 3"/>
          <p:cNvSpPr>
            <a:spLocks noGrp="1"/>
          </p:cNvSpPr>
          <p:nvPr>
            <p:ph type="dt" sz="quarter" idx="10"/>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smtClean="0">
                <a:ln>
                  <a:noFill/>
                </a:ln>
                <a:solidFill>
                  <a:srgbClr val="666666"/>
                </a:solidFill>
                <a:effectLst/>
                <a:uLnTx/>
                <a:uFillTx/>
                <a:latin typeface="Noto Sans"/>
                <a:ea typeface="+mn-ea"/>
                <a:cs typeface="+mn-cs"/>
              </a:rPr>
              <a:t>© Institute for Fiscal Studies  </a:t>
            </a:r>
            <a:endParaRPr kumimoji="0" lang="en-GB" sz="750" b="0" i="0" u="none" strike="noStrike" kern="1200" cap="none" spc="0" normalizeH="0" baseline="0" noProof="0" dirty="0" smtClean="0">
              <a:ln>
                <a:noFill/>
              </a:ln>
              <a:solidFill>
                <a:srgbClr val="666666"/>
              </a:solidFill>
              <a:effectLst/>
              <a:uLnTx/>
              <a:uFillTx/>
              <a:latin typeface="Noto San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smtClean="0">
                <a:ln>
                  <a:noFill/>
                </a:ln>
                <a:solidFill>
                  <a:srgbClr val="666666"/>
                </a:solidFill>
                <a:effectLst/>
                <a:uLnTx/>
                <a:uFillTx/>
                <a:latin typeface="Noto Sans"/>
                <a:ea typeface="+mn-ea"/>
                <a:cs typeface="+mn-cs"/>
              </a:rPr>
              <a:t>Tax</a:t>
            </a:r>
            <a:endParaRPr kumimoji="0" lang="en-GB" sz="750" b="0" i="0" u="none" strike="noStrike" kern="1200" cap="none" spc="0" normalizeH="0" baseline="0" noProof="0" dirty="0">
              <a:ln>
                <a:noFill/>
              </a:ln>
              <a:solidFill>
                <a:srgbClr val="666666"/>
              </a:solidFill>
              <a:effectLst/>
              <a:uLnTx/>
              <a:uFillTx/>
              <a:latin typeface="Noto Sans"/>
              <a:ea typeface="+mn-ea"/>
              <a:cs typeface="+mn-cs"/>
            </a:endParaRPr>
          </a:p>
        </p:txBody>
      </p:sp>
      <p:sp>
        <p:nvSpPr>
          <p:cNvPr id="8" name="TextBox 7"/>
          <p:cNvSpPr txBox="1"/>
          <p:nvPr/>
        </p:nvSpPr>
        <p:spPr>
          <a:xfrm>
            <a:off x="611560" y="6063099"/>
            <a:ext cx="799288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333333"/>
                </a:solidFill>
                <a:effectLst/>
                <a:uLnTx/>
                <a:uFillTx/>
                <a:latin typeface="Noto Sans"/>
                <a:ea typeface="+mn-ea"/>
                <a:cs typeface="+mn-cs"/>
              </a:rPr>
              <a:t>Note: Cash</a:t>
            </a:r>
            <a:r>
              <a:rPr kumimoji="0" lang="en-GB" sz="1000" b="0" i="0" u="none" strike="noStrike" kern="1200" cap="none" spc="0" normalizeH="0" noProof="0" dirty="0" smtClean="0">
                <a:ln>
                  <a:noFill/>
                </a:ln>
                <a:solidFill>
                  <a:srgbClr val="333333"/>
                </a:solidFill>
                <a:effectLst/>
                <a:uLnTx/>
                <a:uFillTx/>
                <a:latin typeface="Noto Sans"/>
                <a:ea typeface="+mn-ea"/>
                <a:cs typeface="+mn-cs"/>
              </a:rPr>
              <a:t> revenue until 1999-2000, accruals thereafter. </a:t>
            </a:r>
            <a:r>
              <a:rPr kumimoji="0" lang="en-GB" sz="1000" b="0" i="0" u="none" strike="noStrike" kern="1200" cap="none" spc="0" normalizeH="0" baseline="0" noProof="0" dirty="0" smtClean="0">
                <a:ln>
                  <a:noFill/>
                </a:ln>
                <a:solidFill>
                  <a:srgbClr val="333333"/>
                </a:solidFill>
                <a:effectLst/>
                <a:uLnTx/>
                <a:uFillTx/>
                <a:latin typeface="Noto Sans"/>
                <a:ea typeface="+mn-ea"/>
                <a:cs typeface="+mn-cs"/>
              </a:rPr>
              <a:t>Sources: OBR, </a:t>
            </a:r>
            <a:r>
              <a:rPr kumimoji="0" lang="en-GB" sz="1000" b="0" i="1" u="none" strike="noStrike" kern="1200" cap="none" spc="0" normalizeH="0" baseline="0" noProof="0" dirty="0" smtClean="0">
                <a:ln>
                  <a:noFill/>
                </a:ln>
                <a:solidFill>
                  <a:srgbClr val="333333"/>
                </a:solidFill>
                <a:effectLst/>
                <a:uLnTx/>
                <a:uFillTx/>
                <a:latin typeface="Noto Sans"/>
                <a:ea typeface="+mn-ea"/>
                <a:cs typeface="+mn-cs"/>
              </a:rPr>
              <a:t>Public Finances Databank</a:t>
            </a:r>
            <a:r>
              <a:rPr kumimoji="0" lang="en-GB" sz="1000" b="0" i="0" u="none" strike="noStrike" kern="1200" cap="none" spc="0" normalizeH="0" baseline="0" noProof="0" dirty="0" smtClean="0">
                <a:ln>
                  <a:noFill/>
                </a:ln>
                <a:solidFill>
                  <a:srgbClr val="333333"/>
                </a:solidFill>
                <a:effectLst/>
                <a:uLnTx/>
                <a:uFillTx/>
                <a:latin typeface="Noto Sans"/>
                <a:ea typeface="+mn-ea"/>
                <a:cs typeface="+mn-cs"/>
              </a:rPr>
              <a:t>; ONS, </a:t>
            </a:r>
            <a:r>
              <a:rPr kumimoji="0" lang="en-GB" sz="1000" b="0" i="1" u="none" strike="noStrike" kern="1200" cap="none" spc="0" normalizeH="0" baseline="0" noProof="0" dirty="0" smtClean="0">
                <a:ln>
                  <a:noFill/>
                </a:ln>
                <a:solidFill>
                  <a:srgbClr val="333333"/>
                </a:solidFill>
                <a:effectLst/>
                <a:uLnTx/>
                <a:uFillTx/>
                <a:latin typeface="Noto Sans"/>
                <a:ea typeface="+mn-ea"/>
                <a:cs typeface="+mn-cs"/>
              </a:rPr>
              <a:t>N445</a:t>
            </a:r>
            <a:r>
              <a:rPr kumimoji="0" lang="en-GB" sz="1000" b="0" u="none" strike="noStrike" kern="1200" cap="none" spc="0" normalizeH="0" baseline="0" noProof="0" dirty="0" smtClean="0">
                <a:ln>
                  <a:noFill/>
                </a:ln>
                <a:solidFill>
                  <a:srgbClr val="333333"/>
                </a:solidFill>
                <a:effectLst/>
                <a:uLnTx/>
                <a:uFillTx/>
                <a:latin typeface="Noto Sans"/>
                <a:ea typeface="+mn-ea"/>
                <a:cs typeface="+mn-cs"/>
              </a:rPr>
              <a:t>; authors’ calculations</a:t>
            </a:r>
            <a:endParaRPr kumimoji="0" lang="en-GB" sz="1000" b="0" u="none" strike="noStrike" kern="1200" cap="none" spc="0" normalizeH="0" baseline="0" noProof="0" dirty="0">
              <a:ln>
                <a:noFill/>
              </a:ln>
              <a:solidFill>
                <a:srgbClr val="333333"/>
              </a:solidFill>
              <a:effectLst/>
              <a:uLnTx/>
              <a:uFillTx/>
              <a:latin typeface="Noto Sans"/>
              <a:ea typeface="+mn-ea"/>
              <a:cs typeface="+mn-cs"/>
            </a:endParaRPr>
          </a:p>
        </p:txBody>
      </p:sp>
      <p:sp>
        <p:nvSpPr>
          <p:cNvPr id="15" name="TextBox 28"/>
          <p:cNvSpPr txBox="1"/>
          <p:nvPr/>
        </p:nvSpPr>
        <p:spPr>
          <a:xfrm>
            <a:off x="7812360" y="1844824"/>
            <a:ext cx="893592" cy="24955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03240"/>
                </a:solidFill>
                <a:effectLst/>
                <a:uLnTx/>
                <a:uFillTx/>
                <a:latin typeface="Noto Sans" panose="020B0502040504020204" pitchFamily="34" charset="0"/>
                <a:ea typeface="Times New Roman" panose="02020603050405020304" pitchFamily="18" charset="0"/>
                <a:cs typeface="Times New Roman" panose="02020603050405020304" pitchFamily="18" charset="0"/>
              </a:rPr>
              <a:t>Labour </a:t>
            </a:r>
            <a:endParaRPr kumimoji="0" lang="en-GB" sz="1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endParaRPr>
          </a:p>
        </p:txBody>
      </p:sp>
      <p:sp>
        <p:nvSpPr>
          <p:cNvPr id="16" name="TextBox 28"/>
          <p:cNvSpPr txBox="1"/>
          <p:nvPr/>
        </p:nvSpPr>
        <p:spPr>
          <a:xfrm>
            <a:off x="7750476" y="2808780"/>
            <a:ext cx="1034415" cy="24955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ED8D1C"/>
                </a:solidFill>
                <a:effectLst/>
                <a:uLnTx/>
                <a:uFillTx/>
                <a:latin typeface="Noto Sans" panose="020B0502040504020204" pitchFamily="34" charset="0"/>
                <a:ea typeface="Times New Roman" panose="02020603050405020304" pitchFamily="18" charset="0"/>
                <a:cs typeface="Times New Roman" panose="02020603050405020304" pitchFamily="18" charset="0"/>
              </a:rPr>
              <a:t>Lib Dems</a:t>
            </a:r>
            <a:endParaRPr kumimoji="0" lang="en-GB" sz="1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endParaRPr>
          </a:p>
        </p:txBody>
      </p:sp>
      <p:sp>
        <p:nvSpPr>
          <p:cNvPr id="17" name="TextBox 28"/>
          <p:cNvSpPr txBox="1"/>
          <p:nvPr/>
        </p:nvSpPr>
        <p:spPr>
          <a:xfrm>
            <a:off x="7750476" y="3079431"/>
            <a:ext cx="1447304" cy="31608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E88D4"/>
                </a:solidFill>
                <a:effectLst/>
                <a:uLnTx/>
                <a:uFillTx/>
                <a:latin typeface="Noto Sans" panose="020B0502040504020204" pitchFamily="34" charset="0"/>
                <a:ea typeface="Times New Roman" panose="02020603050405020304" pitchFamily="18" charset="0"/>
                <a:cs typeface="Times New Roman" panose="02020603050405020304" pitchFamily="18" charset="0"/>
              </a:rPr>
              <a:t>Conservatives </a:t>
            </a:r>
            <a:endParaRPr kumimoji="0" lang="en-GB" sz="1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endParaRPr>
          </a:p>
        </p:txBody>
      </p:sp>
      <p:sp>
        <p:nvSpPr>
          <p:cNvPr id="25" name="TextBox 28"/>
          <p:cNvSpPr txBox="1"/>
          <p:nvPr/>
        </p:nvSpPr>
        <p:spPr>
          <a:xfrm rot="16200000">
            <a:off x="-1366144" y="3251497"/>
            <a:ext cx="3523362" cy="28803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Per cent</a:t>
            </a:r>
            <a:r>
              <a:rPr kumimoji="0" lang="en-GB" sz="1400" b="1" i="0" u="none" strike="noStrike" kern="1200" cap="none" spc="0" normalizeH="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of national income</a:t>
            </a:r>
            <a:endParaRPr kumimoji="0" lang="en-GB" sz="14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28"/>
          <p:cNvSpPr txBox="1"/>
          <p:nvPr/>
        </p:nvSpPr>
        <p:spPr>
          <a:xfrm>
            <a:off x="7740000" y="3336438"/>
            <a:ext cx="1447304" cy="31608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accent1"/>
                </a:solidFill>
                <a:effectLst/>
                <a:uLnTx/>
                <a:uFillTx/>
                <a:latin typeface="Noto Sans" panose="020B0502040504020204" pitchFamily="34" charset="0"/>
                <a:ea typeface="Times New Roman" panose="02020603050405020304" pitchFamily="18" charset="0"/>
                <a:cs typeface="Times New Roman" panose="02020603050405020304" pitchFamily="18" charset="0"/>
              </a:rPr>
              <a:t>Current policy</a:t>
            </a:r>
            <a:endParaRPr kumimoji="0" lang="en-GB" sz="1400" b="0" i="0" u="none" strike="noStrike" kern="1200" cap="none" spc="0" normalizeH="0" baseline="0" noProof="0" dirty="0">
              <a:ln>
                <a:noFill/>
              </a:ln>
              <a:solidFill>
                <a:schemeClr val="accent1"/>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xmlns="" val="127705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7" dur="2000"/>
                                        <p:tgtEl>
                                          <p:spTgt spid="1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2" dur="2000"/>
                                        <p:tgtEl>
                                          <p:spTgt spid="13">
                                            <p:graphicEl>
                                              <a:chart seriesIdx="1" categoryIdx="-4" bldStep="series"/>
                                            </p:graphicEl>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6" dur="2000"/>
                                        <p:tgtEl>
                                          <p:spTgt spid="13">
                                            <p:graphicEl>
                                              <a:chart seriesIdx="1" categoryIdx="-4" bldStep="series"/>
                                            </p:graphicEl>
                                          </p:spTgt>
                                        </p:tgtEl>
                                      </p:cBhvr>
                                    </p:animEffect>
                                  </p:child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wipe(left)">
                                      <p:cBhvr>
                                        <p:cTn id="24" dur="2000"/>
                                        <p:tgtEl>
                                          <p:spTgt spid="13">
                                            <p:graphicEl>
                                              <a:chart seriesIdx="2" categoryIdx="-4" bldStep="series"/>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graphicEl>
                                              <a:chart seriesIdx="3" categoryIdx="-4" bldStep="series"/>
                                            </p:graphicEl>
                                          </p:spTgt>
                                        </p:tgtEl>
                                        <p:attrNameLst>
                                          <p:attrName>style.visibility</p:attrName>
                                        </p:attrNameLst>
                                      </p:cBhvr>
                                      <p:to>
                                        <p:strVal val="visible"/>
                                      </p:to>
                                    </p:set>
                                    <p:animEffect transition="in" filter="wipe(left)">
                                      <p:cBhvr>
                                        <p:cTn id="27" dur="2000"/>
                                        <p:tgtEl>
                                          <p:spTgt spid="13">
                                            <p:graphicEl>
                                              <a:chart seriesIdx="3" categoryIdx="-4" bldStep="series"/>
                                            </p:graphicEl>
                                          </p:spTgt>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animBg="0"/>
        </p:bldSub>
      </p:bldGraphic>
      <p:bldP spid="15" grpId="0"/>
      <p:bldP spid="16" grpId="0"/>
      <p:bldP spid="1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541982" y="1582398"/>
          <a:ext cx="7918450" cy="4726922"/>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4"/>
          </p:nvPr>
        </p:nvSpPr>
        <p:spPr/>
        <p:txBody>
          <a:bodyPr/>
          <a:lstStyle/>
          <a:p>
            <a:pPr>
              <a:defRPr/>
            </a:pPr>
            <a:r>
              <a:rPr lang="en-US" smtClean="0"/>
              <a:t>© Institute for Fiscal Studies  </a:t>
            </a:r>
            <a:endParaRPr lang="en-GB"/>
          </a:p>
        </p:txBody>
      </p:sp>
      <p:sp>
        <p:nvSpPr>
          <p:cNvPr id="18" name="Title 17"/>
          <p:cNvSpPr>
            <a:spLocks noGrp="1"/>
          </p:cNvSpPr>
          <p:nvPr>
            <p:ph type="title"/>
          </p:nvPr>
        </p:nvSpPr>
        <p:spPr>
          <a:xfrm>
            <a:off x="612000" y="714788"/>
            <a:ext cx="6480280" cy="404728"/>
          </a:xfrm>
        </p:spPr>
        <p:txBody>
          <a:bodyPr/>
          <a:lstStyle/>
          <a:p>
            <a:r>
              <a:rPr lang="en-GB" sz="2000" dirty="0" smtClean="0">
                <a:solidFill>
                  <a:schemeClr val="accent2"/>
                </a:solidFill>
              </a:rPr>
              <a:t>Illustrative outlook for public sector net debt, excluding Bank of England and Labour’s nationalisations</a:t>
            </a:r>
          </a:p>
        </p:txBody>
      </p:sp>
      <p:sp>
        <p:nvSpPr>
          <p:cNvPr id="9" name="Footer Placeholder 8"/>
          <p:cNvSpPr>
            <a:spLocks noGrp="1"/>
          </p:cNvSpPr>
          <p:nvPr>
            <p:ph type="ftr" sz="quarter" idx="15"/>
          </p:nvPr>
        </p:nvSpPr>
        <p:spPr>
          <a:xfrm>
            <a:off x="612774" y="6389688"/>
            <a:ext cx="4175249" cy="365125"/>
          </a:xfrm>
        </p:spPr>
        <p:txBody>
          <a:bodyPr/>
          <a:lstStyle/>
          <a:p>
            <a:pPr>
              <a:defRPr/>
            </a:pPr>
            <a:r>
              <a:rPr lang="en-GB" smtClean="0"/>
              <a:t>The outlook for the public finances</a:t>
            </a:r>
            <a:endParaRPr lang="en-GB"/>
          </a:p>
        </p:txBody>
      </p:sp>
      <p:sp>
        <p:nvSpPr>
          <p:cNvPr id="8" name="TextBox 7"/>
          <p:cNvSpPr txBox="1"/>
          <p:nvPr/>
        </p:nvSpPr>
        <p:spPr>
          <a:xfrm>
            <a:off x="6948488" y="3062746"/>
            <a:ext cx="1383452" cy="323165"/>
          </a:xfrm>
          <a:prstGeom prst="rect">
            <a:avLst/>
          </a:prstGeom>
          <a:noFill/>
        </p:spPr>
        <p:txBody>
          <a:bodyPr wrap="square">
            <a:spAutoFit/>
          </a:bodyPr>
          <a:lstStyle/>
          <a:p>
            <a:pPr>
              <a:defRPr/>
            </a:pPr>
            <a:r>
              <a:rPr lang="en-GB" sz="1500" b="1" dirty="0" smtClean="0">
                <a:solidFill>
                  <a:srgbClr val="FF0000"/>
                </a:solidFill>
                <a:latin typeface="+mj-lt"/>
              </a:rPr>
              <a:t>Labour</a:t>
            </a:r>
          </a:p>
        </p:txBody>
      </p:sp>
      <p:sp>
        <p:nvSpPr>
          <p:cNvPr id="10" name="TextBox 9"/>
          <p:cNvSpPr txBox="1"/>
          <p:nvPr/>
        </p:nvSpPr>
        <p:spPr>
          <a:xfrm>
            <a:off x="6722241" y="3681899"/>
            <a:ext cx="1512168" cy="323165"/>
          </a:xfrm>
          <a:prstGeom prst="rect">
            <a:avLst/>
          </a:prstGeom>
          <a:noFill/>
        </p:spPr>
        <p:txBody>
          <a:bodyPr wrap="square">
            <a:spAutoFit/>
          </a:bodyPr>
          <a:lstStyle/>
          <a:p>
            <a:pPr>
              <a:defRPr/>
            </a:pPr>
            <a:r>
              <a:rPr lang="en-GB" sz="1500" b="1" dirty="0" smtClean="0">
                <a:solidFill>
                  <a:srgbClr val="00B0F0"/>
                </a:solidFill>
                <a:latin typeface="+mj-lt"/>
              </a:rPr>
              <a:t>Conservative</a:t>
            </a:r>
          </a:p>
        </p:txBody>
      </p:sp>
      <p:sp>
        <p:nvSpPr>
          <p:cNvPr id="14" name="TextBox 13"/>
          <p:cNvSpPr txBox="1"/>
          <p:nvPr/>
        </p:nvSpPr>
        <p:spPr>
          <a:xfrm>
            <a:off x="6560478" y="4387170"/>
            <a:ext cx="2015008" cy="323165"/>
          </a:xfrm>
          <a:prstGeom prst="rect">
            <a:avLst/>
          </a:prstGeom>
          <a:noFill/>
        </p:spPr>
        <p:txBody>
          <a:bodyPr wrap="square">
            <a:spAutoFit/>
          </a:bodyPr>
          <a:lstStyle/>
          <a:p>
            <a:pPr>
              <a:defRPr/>
            </a:pPr>
            <a:r>
              <a:rPr lang="en-GB" sz="1500" b="1" dirty="0" smtClean="0">
                <a:solidFill>
                  <a:srgbClr val="ED8D1C"/>
                </a:solidFill>
                <a:latin typeface="+mj-lt"/>
              </a:rPr>
              <a:t>Liberal Democrats</a:t>
            </a:r>
          </a:p>
        </p:txBody>
      </p:sp>
      <p:sp>
        <p:nvSpPr>
          <p:cNvPr id="11" name="TextBox 10"/>
          <p:cNvSpPr txBox="1"/>
          <p:nvPr/>
        </p:nvSpPr>
        <p:spPr>
          <a:xfrm>
            <a:off x="6811898" y="2060848"/>
            <a:ext cx="1512168" cy="553998"/>
          </a:xfrm>
          <a:prstGeom prst="rect">
            <a:avLst/>
          </a:prstGeom>
          <a:noFill/>
        </p:spPr>
        <p:txBody>
          <a:bodyPr wrap="square">
            <a:spAutoFit/>
          </a:bodyPr>
          <a:lstStyle/>
          <a:p>
            <a:pPr>
              <a:defRPr/>
            </a:pPr>
            <a:r>
              <a:rPr lang="en-GB" sz="1500" b="1" dirty="0" smtClean="0">
                <a:solidFill>
                  <a:srgbClr val="0070C0"/>
                </a:solidFill>
                <a:latin typeface="+mj-lt"/>
              </a:rPr>
              <a:t>Conservative, “no deal”</a:t>
            </a:r>
          </a:p>
        </p:txBody>
      </p:sp>
      <p:sp>
        <p:nvSpPr>
          <p:cNvPr id="13" name="TextBox 12"/>
          <p:cNvSpPr txBox="1"/>
          <p:nvPr/>
        </p:nvSpPr>
        <p:spPr>
          <a:xfrm>
            <a:off x="1331640" y="2226350"/>
            <a:ext cx="5904656" cy="338554"/>
          </a:xfrm>
          <a:prstGeom prst="rect">
            <a:avLst/>
          </a:prstGeom>
          <a:noFill/>
        </p:spPr>
        <p:txBody>
          <a:bodyPr wrap="square">
            <a:spAutoFit/>
          </a:bodyPr>
          <a:lstStyle/>
          <a:p>
            <a:pPr>
              <a:defRPr/>
            </a:pPr>
            <a:r>
              <a:rPr lang="en-GB" sz="1600" b="1" dirty="0" smtClean="0">
                <a:solidFill>
                  <a:srgbClr val="ED8D1C"/>
                </a:solidFill>
              </a:rPr>
              <a:t>Lib D</a:t>
            </a:r>
            <a:r>
              <a:rPr lang="en-GB" sz="1600" b="1" i="1" dirty="0" smtClean="0">
                <a:solidFill>
                  <a:srgbClr val="ED8D1C"/>
                </a:solidFill>
              </a:rPr>
              <a:t>e</a:t>
            </a:r>
            <a:r>
              <a:rPr lang="en-GB" sz="1600" b="1" dirty="0" smtClean="0">
                <a:solidFill>
                  <a:srgbClr val="ED8D1C"/>
                </a:solidFill>
              </a:rPr>
              <a:t>ms: falling</a:t>
            </a:r>
            <a:endParaRPr lang="en-GB" sz="1600" b="1" dirty="0">
              <a:solidFill>
                <a:srgbClr val="ED8D1C"/>
              </a:solidFill>
            </a:endParaRPr>
          </a:p>
        </p:txBody>
      </p:sp>
      <p:sp>
        <p:nvSpPr>
          <p:cNvPr id="15" name="TextBox 14"/>
          <p:cNvSpPr txBox="1"/>
          <p:nvPr/>
        </p:nvSpPr>
        <p:spPr>
          <a:xfrm>
            <a:off x="1335526" y="1988840"/>
            <a:ext cx="7150046" cy="338554"/>
          </a:xfrm>
          <a:prstGeom prst="rect">
            <a:avLst/>
          </a:prstGeom>
          <a:noFill/>
        </p:spPr>
        <p:txBody>
          <a:bodyPr wrap="square">
            <a:spAutoFit/>
          </a:bodyPr>
          <a:lstStyle/>
          <a:p>
            <a:pPr>
              <a:defRPr/>
            </a:pPr>
            <a:r>
              <a:rPr lang="en-GB" sz="1600" b="1" dirty="0" smtClean="0">
                <a:solidFill>
                  <a:srgbClr val="FF0000"/>
                </a:solidFill>
              </a:rPr>
              <a:t>Labour: rising</a:t>
            </a:r>
            <a:endParaRPr lang="en-GB" sz="1500" b="1" dirty="0">
              <a:solidFill>
                <a:srgbClr val="ED8D1C"/>
              </a:solidFill>
            </a:endParaRPr>
          </a:p>
        </p:txBody>
      </p:sp>
      <p:sp>
        <p:nvSpPr>
          <p:cNvPr id="16" name="TextBox 15"/>
          <p:cNvSpPr txBox="1"/>
          <p:nvPr/>
        </p:nvSpPr>
        <p:spPr>
          <a:xfrm>
            <a:off x="1335526" y="1736815"/>
            <a:ext cx="3672408" cy="338554"/>
          </a:xfrm>
          <a:prstGeom prst="rect">
            <a:avLst/>
          </a:prstGeom>
          <a:noFill/>
        </p:spPr>
        <p:txBody>
          <a:bodyPr wrap="square">
            <a:spAutoFit/>
          </a:bodyPr>
          <a:lstStyle/>
          <a:p>
            <a:pPr>
              <a:defRPr/>
            </a:pPr>
            <a:r>
              <a:rPr lang="en-GB" sz="1600" b="1" dirty="0" smtClean="0">
                <a:solidFill>
                  <a:srgbClr val="00B0F0"/>
                </a:solidFill>
              </a:rPr>
              <a:t>Conservatives: flat</a:t>
            </a:r>
            <a:endParaRPr lang="en-GB" sz="1600" b="1" dirty="0">
              <a:solidFill>
                <a:srgbClr val="00B0F0"/>
              </a:solidFill>
            </a:endParaRPr>
          </a:p>
        </p:txBody>
      </p:sp>
      <p:sp>
        <p:nvSpPr>
          <p:cNvPr id="17" name="TextBox 16"/>
          <p:cNvSpPr txBox="1"/>
          <p:nvPr/>
        </p:nvSpPr>
        <p:spPr>
          <a:xfrm>
            <a:off x="3147306" y="1722070"/>
            <a:ext cx="2008574" cy="338554"/>
          </a:xfrm>
          <a:prstGeom prst="rect">
            <a:avLst/>
          </a:prstGeom>
          <a:noFill/>
        </p:spPr>
        <p:txBody>
          <a:bodyPr wrap="square">
            <a:spAutoFit/>
          </a:bodyPr>
          <a:lstStyle/>
          <a:p>
            <a:pPr>
              <a:defRPr/>
            </a:pPr>
            <a:r>
              <a:rPr lang="en-GB" sz="1600" b="1" dirty="0" smtClean="0">
                <a:solidFill>
                  <a:srgbClr val="0070C0"/>
                </a:solidFill>
              </a:rPr>
              <a:t>, unless “no deal”</a:t>
            </a:r>
            <a:endParaRPr lang="en-GB" sz="1600" b="1" dirty="0">
              <a:solidFill>
                <a:srgbClr val="0070C0"/>
              </a:solidFill>
            </a:endParaRPr>
          </a:p>
        </p:txBody>
      </p:sp>
    </p:spTree>
    <p:extLst>
      <p:ext uri="{BB962C8B-B14F-4D97-AF65-F5344CB8AC3E}">
        <p14:creationId xmlns:p14="http://schemas.microsoft.com/office/powerpoint/2010/main" xmlns="" val="15644426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2000"/>
                                        <p:tgtEl>
                                          <p:spTgt spid="7">
                                            <p:graphicEl>
                                              <a:chart seriesIdx="0" categoryIdx="-4" bldStep="series"/>
                                            </p:graphicEl>
                                          </p:spTgt>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7" dur="2000"/>
                                        <p:tgtEl>
                                          <p:spTgt spid="7">
                                            <p:graphicEl>
                                              <a:chart seriesIdx="1" categoryIdx="-4" bldStep="series"/>
                                            </p:graphicEl>
                                          </p:spTgt>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27" dur="2000"/>
                                        <p:tgtEl>
                                          <p:spTgt spid="7">
                                            <p:graphicEl>
                                              <a:chart seriesIdx="2" categoryIdx="-4" bldStep="series"/>
                                            </p:graphicEl>
                                          </p:spTgt>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37" dur="2000"/>
                                        <p:tgtEl>
                                          <p:spTgt spid="7">
                                            <p:graphicEl>
                                              <a:chart seriesIdx="3" categoryIdx="-4" bldStep="series"/>
                                            </p:graphicEl>
                                          </p:spTgt>
                                        </p:tgtEl>
                                      </p:cBhvr>
                                    </p:animEffec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P spid="8" grpId="0"/>
      <p:bldP spid="10" grpId="0"/>
      <p:bldP spid="14" grpId="0"/>
      <p:bldP spid="11" grpId="0"/>
      <p:bldP spid="13"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of state pension promises</a:t>
            </a:r>
            <a:endParaRPr lang="en-GB" dirty="0"/>
          </a:p>
        </p:txBody>
      </p:sp>
      <p:sp>
        <p:nvSpPr>
          <p:cNvPr id="4" name="Date Placeholder 3"/>
          <p:cNvSpPr>
            <a:spLocks noGrp="1"/>
          </p:cNvSpPr>
          <p:nvPr>
            <p:ph type="dt" sz="half" idx="10"/>
          </p:nvPr>
        </p:nvSpPr>
        <p:spPr/>
        <p:txBody>
          <a:bodyPr/>
          <a:lstStyle/>
          <a:p>
            <a:pPr>
              <a:defRPr/>
            </a:pPr>
            <a:r>
              <a:rPr lang="en-US" dirty="0" smtClean="0"/>
              <a:t>© Institute for Fiscal Studies  </a:t>
            </a:r>
            <a:endParaRPr lang="en-GB" dirty="0"/>
          </a:p>
        </p:txBody>
      </p:sp>
      <p:sp>
        <p:nvSpPr>
          <p:cNvPr id="5" name="Footer Placeholder 4"/>
          <p:cNvSpPr>
            <a:spLocks noGrp="1"/>
          </p:cNvSpPr>
          <p:nvPr>
            <p:ph type="ftr" sz="quarter" idx="11"/>
          </p:nvPr>
        </p:nvSpPr>
        <p:spPr>
          <a:xfrm>
            <a:off x="612774" y="6389688"/>
            <a:ext cx="4607297" cy="365125"/>
          </a:xfrm>
        </p:spPr>
        <p:txBody>
          <a:bodyPr/>
          <a:lstStyle/>
          <a:p>
            <a:pPr>
              <a:defRPr/>
            </a:pPr>
            <a:r>
              <a:rPr lang="en-GB" smtClean="0"/>
              <a:t>The outlook for the public finances</a:t>
            </a:r>
            <a:endParaRPr lang="en-GB" dirty="0"/>
          </a:p>
        </p:txBody>
      </p:sp>
      <p:graphicFrame>
        <p:nvGraphicFramePr>
          <p:cNvPr id="7" name="Content Placeholder 6"/>
          <p:cNvGraphicFramePr>
            <a:graphicFrameLocks noGrp="1"/>
          </p:cNvGraphicFramePr>
          <p:nvPr>
            <p:ph idx="1"/>
            <p:extLst/>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2052281" y="1584325"/>
            <a:ext cx="864141" cy="260517"/>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smtClean="0">
                <a:solidFill>
                  <a:schemeClr val="bg1">
                    <a:lumMod val="50000"/>
                  </a:schemeClr>
                </a:solidFill>
              </a:rPr>
              <a:t>↑ SPA to 67</a:t>
            </a:r>
            <a:endParaRPr lang="en-GB" sz="1400" b="1" dirty="0">
              <a:solidFill>
                <a:schemeClr val="bg1">
                  <a:lumMod val="50000"/>
                </a:schemeClr>
              </a:solidFill>
            </a:endParaRPr>
          </a:p>
        </p:txBody>
      </p:sp>
      <p:sp>
        <p:nvSpPr>
          <p:cNvPr id="9" name="TextBox 1"/>
          <p:cNvSpPr txBox="1"/>
          <p:nvPr/>
        </p:nvSpPr>
        <p:spPr>
          <a:xfrm>
            <a:off x="3726692" y="1570055"/>
            <a:ext cx="864062" cy="260517"/>
          </a:xfrm>
          <a:prstGeom prst="rect">
            <a:avLst/>
          </a:prstGeom>
          <a:solidFill>
            <a:sysClr val="window" lastClr="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smtClean="0">
                <a:solidFill>
                  <a:schemeClr val="bg1">
                    <a:lumMod val="50000"/>
                  </a:schemeClr>
                </a:solidFill>
              </a:rPr>
              <a:t>↑ </a:t>
            </a:r>
            <a:r>
              <a:rPr lang="en-GB" sz="1400" b="1" dirty="0" smtClean="0">
                <a:solidFill>
                  <a:sysClr val="window" lastClr="FFFFFF">
                    <a:lumMod val="50000"/>
                  </a:sysClr>
                </a:solidFill>
              </a:rPr>
              <a:t>SPA to 68</a:t>
            </a:r>
            <a:endParaRPr lang="en-GB" sz="1400" b="1" dirty="0">
              <a:solidFill>
                <a:sysClr val="window" lastClr="FFFFFF">
                  <a:lumMod val="50000"/>
                </a:sysClr>
              </a:solidFill>
            </a:endParaRPr>
          </a:p>
        </p:txBody>
      </p:sp>
      <p:sp>
        <p:nvSpPr>
          <p:cNvPr id="10" name="TextBox 1"/>
          <p:cNvSpPr txBox="1"/>
          <p:nvPr/>
        </p:nvSpPr>
        <p:spPr>
          <a:xfrm>
            <a:off x="6030339" y="1584325"/>
            <a:ext cx="864062" cy="260517"/>
          </a:xfrm>
          <a:prstGeom prst="rect">
            <a:avLst/>
          </a:prstGeom>
          <a:solidFill>
            <a:sysClr val="window" lastClr="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smtClean="0">
                <a:solidFill>
                  <a:schemeClr val="bg1">
                    <a:lumMod val="50000"/>
                  </a:schemeClr>
                </a:solidFill>
              </a:rPr>
              <a:t>↑ </a:t>
            </a:r>
            <a:r>
              <a:rPr lang="en-GB" sz="1400" b="1" dirty="0" smtClean="0">
                <a:solidFill>
                  <a:sysClr val="window" lastClr="FFFFFF">
                    <a:lumMod val="50000"/>
                  </a:sysClr>
                </a:solidFill>
              </a:rPr>
              <a:t>SPA to 69</a:t>
            </a:r>
            <a:endParaRPr lang="en-GB" sz="1400" b="1" dirty="0">
              <a:solidFill>
                <a:sysClr val="window" lastClr="FFFFFF">
                  <a:lumMod val="50000"/>
                </a:sysClr>
              </a:solidFill>
            </a:endParaRPr>
          </a:p>
        </p:txBody>
      </p:sp>
      <p:sp>
        <p:nvSpPr>
          <p:cNvPr id="11" name="TextBox 1"/>
          <p:cNvSpPr txBox="1"/>
          <p:nvPr/>
        </p:nvSpPr>
        <p:spPr>
          <a:xfrm>
            <a:off x="4429109" y="3223273"/>
            <a:ext cx="2592263" cy="64808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smtClean="0">
                <a:solidFill>
                  <a:schemeClr val="accent6">
                    <a:lumMod val="50000"/>
                  </a:schemeClr>
                </a:solidFill>
              </a:rPr>
              <a:t>State pension spending given</a:t>
            </a:r>
          </a:p>
          <a:p>
            <a:r>
              <a:rPr lang="en-GB" sz="1600" b="1" dirty="0" smtClean="0">
                <a:solidFill>
                  <a:schemeClr val="accent6">
                    <a:lumMod val="50000"/>
                  </a:schemeClr>
                </a:solidFill>
              </a:rPr>
              <a:t>planned SPA increases: £38bn increase,</a:t>
            </a:r>
          </a:p>
          <a:p>
            <a:r>
              <a:rPr lang="en-GB" sz="1600" b="1" dirty="0" smtClean="0">
                <a:solidFill>
                  <a:schemeClr val="accent6">
                    <a:lumMod val="50000"/>
                  </a:schemeClr>
                </a:solidFill>
              </a:rPr>
              <a:t>half due to triple lock rather than</a:t>
            </a:r>
          </a:p>
          <a:p>
            <a:r>
              <a:rPr lang="en-GB" sz="1600" b="1" dirty="0" smtClean="0">
                <a:solidFill>
                  <a:schemeClr val="accent6">
                    <a:lumMod val="50000"/>
                  </a:schemeClr>
                </a:solidFill>
              </a:rPr>
              <a:t>earnings indexation</a:t>
            </a:r>
          </a:p>
        </p:txBody>
      </p:sp>
      <p:sp>
        <p:nvSpPr>
          <p:cNvPr id="12" name="TextBox 1"/>
          <p:cNvSpPr txBox="1"/>
          <p:nvPr/>
        </p:nvSpPr>
        <p:spPr>
          <a:xfrm>
            <a:off x="4245874" y="1988840"/>
            <a:ext cx="2592263" cy="64808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smtClean="0">
                <a:solidFill>
                  <a:srgbClr val="C00000"/>
                </a:solidFill>
              </a:rPr>
              <a:t>If SPA remains at 66:</a:t>
            </a:r>
          </a:p>
          <a:p>
            <a:r>
              <a:rPr lang="en-GB" sz="1600" b="1" dirty="0" smtClean="0">
                <a:solidFill>
                  <a:srgbClr val="C00000"/>
                </a:solidFill>
              </a:rPr>
              <a:t>further £24bn increase</a:t>
            </a:r>
            <a:endParaRPr lang="en-GB" sz="1600" b="1" dirty="0">
              <a:solidFill>
                <a:srgbClr val="C00000"/>
              </a:solidFill>
            </a:endParaRPr>
          </a:p>
        </p:txBody>
      </p:sp>
    </p:spTree>
    <p:extLst>
      <p:ext uri="{BB962C8B-B14F-4D97-AF65-F5344CB8AC3E}">
        <p14:creationId xmlns:p14="http://schemas.microsoft.com/office/powerpoint/2010/main" xmlns="" val="268704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7" dur="2000"/>
                                        <p:tgtEl>
                                          <p:spTgt spid="7">
                                            <p:graphicEl>
                                              <a:chart seriesIdx="1" categoryIdx="-4" bldStep="series"/>
                                            </p:graphicEl>
                                          </p:spTgt>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5" dur="2000"/>
                                        <p:tgtEl>
                                          <p:spTgt spid="7">
                                            <p:graphicEl>
                                              <a:chart seriesIdx="2" categoryIdx="-4" bldStep="series"/>
                                            </p:graphicEl>
                                          </p:spTgt>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593252"/>
            <a:ext cx="6192248" cy="404728"/>
          </a:xfrm>
        </p:spPr>
        <p:txBody>
          <a:bodyPr/>
          <a:lstStyle/>
          <a:p>
            <a:r>
              <a:rPr lang="en-GB" dirty="0" smtClean="0"/>
              <a:t>Conclusion (1/2): very different offers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Conservative plan</a:t>
            </a:r>
            <a:endParaRPr lang="en-GB" dirty="0"/>
          </a:p>
          <a:p>
            <a:pPr lvl="2"/>
            <a:r>
              <a:rPr lang="en-GB" dirty="0" smtClean="0"/>
              <a:t>tax maintained around current UK high</a:t>
            </a:r>
          </a:p>
          <a:p>
            <a:pPr lvl="2"/>
            <a:r>
              <a:rPr lang="en-GB" dirty="0" smtClean="0"/>
              <a:t>increased spending on investment, NHS and schools, some cuts elsewhere</a:t>
            </a:r>
          </a:p>
          <a:p>
            <a:pPr lvl="2"/>
            <a:r>
              <a:rPr lang="en-GB" dirty="0" smtClean="0"/>
              <a:t>debt stable</a:t>
            </a:r>
          </a:p>
          <a:p>
            <a:pPr indent="-288000"/>
            <a:r>
              <a:rPr lang="en-GB" dirty="0" smtClean="0"/>
              <a:t>Labour plan</a:t>
            </a:r>
            <a:endParaRPr lang="en-GB" dirty="0"/>
          </a:p>
          <a:p>
            <a:pPr lvl="2"/>
            <a:r>
              <a:rPr lang="en-GB" dirty="0" smtClean="0"/>
              <a:t>tax pushed to levels not seen before in the UK, but still below that in many successful Western European countries</a:t>
            </a:r>
          </a:p>
          <a:p>
            <a:pPr lvl="2"/>
            <a:r>
              <a:rPr lang="en-GB" dirty="0" smtClean="0"/>
              <a:t>substantial increase in day-to-day public service spending and on investment</a:t>
            </a:r>
          </a:p>
          <a:p>
            <a:pPr lvl="2"/>
            <a:r>
              <a:rPr lang="en-GB" dirty="0" smtClean="0"/>
              <a:t>debt rising</a:t>
            </a:r>
            <a:endParaRPr lang="en-GB" dirty="0"/>
          </a:p>
          <a:p>
            <a:pPr indent="-288000"/>
            <a:r>
              <a:rPr lang="en-GB" dirty="0" smtClean="0"/>
              <a:t>Liberal Democrat plan</a:t>
            </a:r>
          </a:p>
          <a:p>
            <a:pPr lvl="2"/>
            <a:r>
              <a:rPr lang="en-GB" dirty="0" smtClean="0"/>
              <a:t>substantial increases in tax and spending, albeit smaller than Labour’s plan</a:t>
            </a:r>
          </a:p>
          <a:p>
            <a:pPr lvl="2"/>
            <a:r>
              <a:rPr lang="en-GB" dirty="0" smtClean="0"/>
              <a:t>debt falling</a:t>
            </a:r>
            <a:endParaRPr lang="en-GB" dirty="0"/>
          </a:p>
        </p:txBody>
      </p:sp>
      <p:sp>
        <p:nvSpPr>
          <p:cNvPr id="4" name="Footer Placeholder 3"/>
          <p:cNvSpPr>
            <a:spLocks noGrp="1"/>
          </p:cNvSpPr>
          <p:nvPr>
            <p:ph type="ftr" sz="quarter" idx="11"/>
          </p:nvPr>
        </p:nvSpPr>
        <p:spPr/>
        <p:txBody>
          <a:bodyPr/>
          <a:lstStyle/>
          <a:p>
            <a:pPr>
              <a:defRPr/>
            </a:pPr>
            <a:r>
              <a:rPr lang="en-GB" smtClean="0"/>
              <a:t>The outlook for the public finances</a:t>
            </a:r>
            <a:endParaRPr lang="en-GB"/>
          </a:p>
        </p:txBody>
      </p:sp>
    </p:spTree>
    <p:extLst>
      <p:ext uri="{BB962C8B-B14F-4D97-AF65-F5344CB8AC3E}">
        <p14:creationId xmlns:p14="http://schemas.microsoft.com/office/powerpoint/2010/main" xmlns="" val="40781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593252"/>
            <a:ext cx="6192248" cy="404728"/>
          </a:xfrm>
        </p:spPr>
        <p:txBody>
          <a:bodyPr/>
          <a:lstStyle/>
          <a:p>
            <a:r>
              <a:rPr lang="en-GB" dirty="0" smtClean="0"/>
              <a:t>Conclusion (2/2): risks in all these plans</a:t>
            </a:r>
            <a:endParaRPr lang="en-GB" dirty="0"/>
          </a:p>
        </p:txBody>
      </p:sp>
      <p:sp>
        <p:nvSpPr>
          <p:cNvPr id="3" name="Content Placeholder 2"/>
          <p:cNvSpPr>
            <a:spLocks noGrp="1"/>
          </p:cNvSpPr>
          <p:nvPr>
            <p:ph idx="1"/>
          </p:nvPr>
        </p:nvSpPr>
        <p:spPr/>
        <p:txBody>
          <a:bodyPr>
            <a:normAutofit/>
          </a:bodyPr>
          <a:lstStyle/>
          <a:p>
            <a:r>
              <a:rPr lang="en-GB" dirty="0" smtClean="0"/>
              <a:t>Conservatives</a:t>
            </a:r>
          </a:p>
          <a:p>
            <a:pPr lvl="2"/>
            <a:r>
              <a:rPr lang="en-GB" dirty="0" smtClean="0"/>
              <a:t>likely would spend </a:t>
            </a:r>
            <a:r>
              <a:rPr lang="en-GB" dirty="0"/>
              <a:t>more than claimed, as happened after 2017 and </a:t>
            </a:r>
            <a:r>
              <a:rPr lang="en-GB" dirty="0" smtClean="0"/>
              <a:t>2015</a:t>
            </a:r>
            <a:endParaRPr lang="en-GB" dirty="0"/>
          </a:p>
          <a:p>
            <a:pPr lvl="2"/>
            <a:r>
              <a:rPr lang="en-GB" dirty="0" smtClean="0"/>
              <a:t>risk of “no deal” </a:t>
            </a:r>
            <a:r>
              <a:rPr lang="en-GB" dirty="0" err="1" smtClean="0"/>
              <a:t>Brexit</a:t>
            </a:r>
            <a:endParaRPr lang="en-GB" dirty="0" smtClean="0"/>
          </a:p>
          <a:p>
            <a:r>
              <a:rPr lang="en-GB" dirty="0" smtClean="0"/>
              <a:t>Labour and Liberal Democrats</a:t>
            </a:r>
          </a:p>
          <a:p>
            <a:pPr lvl="2"/>
            <a:r>
              <a:rPr lang="en-GB" dirty="0" smtClean="0"/>
              <a:t>how deliverable are planned spending increases?</a:t>
            </a:r>
          </a:p>
          <a:p>
            <a:pPr indent="-288000"/>
            <a:r>
              <a:rPr lang="en-GB" dirty="0" smtClean="0"/>
              <a:t>Labour</a:t>
            </a:r>
            <a:endParaRPr lang="en-GB" dirty="0"/>
          </a:p>
          <a:p>
            <a:pPr lvl="2"/>
            <a:r>
              <a:rPr lang="en-GB" dirty="0" smtClean="0"/>
              <a:t>further tax rises would be needed at some point to raise revenue they want</a:t>
            </a:r>
          </a:p>
          <a:p>
            <a:pPr lvl="2"/>
            <a:r>
              <a:rPr lang="en-GB" dirty="0" smtClean="0"/>
              <a:t>softer </a:t>
            </a:r>
            <a:r>
              <a:rPr lang="en-GB" dirty="0" err="1" smtClean="0"/>
              <a:t>Brexit</a:t>
            </a:r>
            <a:r>
              <a:rPr lang="en-GB" dirty="0" smtClean="0"/>
              <a:t> would boost the economy, but many other policies that might be nice to have could risk damaging it</a:t>
            </a:r>
          </a:p>
          <a:p>
            <a:pPr lvl="2"/>
            <a:r>
              <a:rPr lang="en-GB" dirty="0" smtClean="0"/>
              <a:t>state </a:t>
            </a:r>
            <a:r>
              <a:rPr lang="en-GB" dirty="0"/>
              <a:t>pension policies </a:t>
            </a:r>
            <a:r>
              <a:rPr lang="en-GB" dirty="0" smtClean="0"/>
              <a:t>worsen long-run public finance challenges</a:t>
            </a:r>
            <a:endParaRPr lang="en-GB" dirty="0"/>
          </a:p>
        </p:txBody>
      </p:sp>
      <p:sp>
        <p:nvSpPr>
          <p:cNvPr id="4" name="Footer Placeholder 3"/>
          <p:cNvSpPr>
            <a:spLocks noGrp="1"/>
          </p:cNvSpPr>
          <p:nvPr>
            <p:ph type="ftr" sz="quarter" idx="11"/>
          </p:nvPr>
        </p:nvSpPr>
        <p:spPr/>
        <p:txBody>
          <a:bodyPr/>
          <a:lstStyle/>
          <a:p>
            <a:pPr>
              <a:defRPr/>
            </a:pPr>
            <a:r>
              <a:rPr lang="en-GB" smtClean="0"/>
              <a:t>The outlook for the public finances</a:t>
            </a:r>
            <a:endParaRPr lang="en-GB"/>
          </a:p>
        </p:txBody>
      </p:sp>
    </p:spTree>
    <p:extLst>
      <p:ext uri="{BB962C8B-B14F-4D97-AF65-F5344CB8AC3E}">
        <p14:creationId xmlns:p14="http://schemas.microsoft.com/office/powerpoint/2010/main" xmlns="" val="412360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714788"/>
            <a:ext cx="7776424" cy="1346060"/>
          </a:xfrm>
        </p:spPr>
        <p:txBody>
          <a:bodyPr/>
          <a:lstStyle/>
          <a:p>
            <a: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t>There is a huge gulf in the parties’ plans for </a:t>
            </a:r>
            <a:b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br>
            <a: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t>day-to-day spending on public services</a:t>
            </a:r>
            <a:b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br>
            <a: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t/>
            </a:r>
            <a:b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br>
            <a:r>
              <a:rPr lang="en-GB" sz="1600" dirty="0" smtClean="0">
                <a:latin typeface="Noto Sans" panose="020B0502040504020204" pitchFamily="34" charset="0"/>
                <a:ea typeface="Noto Sans" panose="020B0502040504020204" pitchFamily="34" charset="0"/>
                <a:cs typeface="Noto Sans" panose="020B0502040504020204" pitchFamily="34" charset="0"/>
              </a:rPr>
              <a:t> Planned increase in day-to-day departmental spending, 2019−20 to 2023−24</a:t>
            </a:r>
            <a:endParaRPr lang="en-GB" sz="1600" dirty="0">
              <a:solidFill>
                <a:schemeClr val="bg2"/>
              </a:solidFill>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7" name="Content Placeholder 6"/>
          <p:cNvGraphicFramePr>
            <a:graphicFrameLocks noGrp="1"/>
          </p:cNvGraphicFramePr>
          <p:nvPr>
            <p:ph idx="1"/>
            <p:extLst/>
          </p:nvPr>
        </p:nvGraphicFramePr>
        <p:xfrm>
          <a:off x="612775" y="1916833"/>
          <a:ext cx="7415609" cy="3960439"/>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 Institute for Fiscal Studies  </a:t>
            </a:r>
            <a:endParaRPr lang="en-GB" dirty="0"/>
          </a:p>
        </p:txBody>
      </p:sp>
      <p:sp>
        <p:nvSpPr>
          <p:cNvPr id="8" name="TextBox 7"/>
          <p:cNvSpPr txBox="1"/>
          <p:nvPr/>
        </p:nvSpPr>
        <p:spPr>
          <a:xfrm>
            <a:off x="539551" y="5875950"/>
            <a:ext cx="7991673" cy="461665"/>
          </a:xfrm>
          <a:prstGeom prst="rect">
            <a:avLst/>
          </a:prstGeom>
          <a:noFill/>
        </p:spPr>
        <p:txBody>
          <a:bodyPr wrap="square" rtlCol="0">
            <a:spAutoFit/>
          </a:bodyPr>
          <a:lstStyle/>
          <a:p>
            <a:r>
              <a:rPr lang="en-GB" sz="800" dirty="0" smtClean="0">
                <a:latin typeface="Noto Sans" panose="020B0502040504020204" pitchFamily="34" charset="0"/>
                <a:ea typeface="Noto Sans" panose="020B0502040504020204" pitchFamily="34" charset="0"/>
                <a:cs typeface="Noto Sans" panose="020B0502040504020204" pitchFamily="34" charset="0"/>
              </a:rPr>
              <a:t>Note: All figures in 2023−24 prices and exclude spending on social security measures that would fall within annually managed expenditure (AME). Liberal Democrat scenario does not include the spending already announced at the 2019 Spending Round, and assumes that by 2023−24 four-fifths of the spending ultimately planned by 2024−25 has been delivered. </a:t>
            </a:r>
            <a:endParaRPr lang="en-GB" sz="800"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TextBox 1"/>
          <p:cNvSpPr txBox="1"/>
          <p:nvPr/>
        </p:nvSpPr>
        <p:spPr>
          <a:xfrm>
            <a:off x="7380076" y="4362468"/>
            <a:ext cx="1653716" cy="813993"/>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Spending Round 2019 addition</a:t>
            </a:r>
            <a:endParaRPr lang="en-GB" sz="1200" b="1" dirty="0">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9" name="TextBox 1"/>
          <p:cNvSpPr txBox="1"/>
          <p:nvPr/>
        </p:nvSpPr>
        <p:spPr>
          <a:xfrm>
            <a:off x="7380076" y="4821538"/>
            <a:ext cx="1653716" cy="546881"/>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solidFill>
                  <a:schemeClr val="accent5">
                    <a:lumMod val="50000"/>
                  </a:schemeClr>
                </a:solidFill>
                <a:latin typeface="Noto Sans" panose="020B0502040504020204" pitchFamily="34" charset="0"/>
                <a:ea typeface="Noto Sans" panose="020B0502040504020204" pitchFamily="34" charset="0"/>
                <a:cs typeface="Noto Sans" panose="020B0502040504020204" pitchFamily="34" charset="0"/>
              </a:rPr>
              <a:t>Real increase planned at March Spring Statement</a:t>
            </a:r>
            <a:endParaRPr lang="en-GB" sz="1200" b="1" dirty="0">
              <a:solidFill>
                <a:schemeClr val="accent5">
                  <a:lumMod val="50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xmlns="" val="302399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6" grpId="0" uiExpand="1" animBg="1"/>
      <p:bldP spid="9"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714788"/>
            <a:ext cx="7776424" cy="1346060"/>
          </a:xfrm>
        </p:spPr>
        <p:txBody>
          <a:bodyPr/>
          <a:lstStyle/>
          <a:p>
            <a: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t>There is a huge gulf in the parties’ plans for </a:t>
            </a:r>
            <a:b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br>
            <a: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t>day-to-day spending on public services</a:t>
            </a:r>
            <a:b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br>
            <a: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t/>
            </a:r>
            <a:b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br>
            <a:r>
              <a:rPr lang="en-GB" sz="1600" dirty="0" smtClean="0">
                <a:latin typeface="Noto Sans" panose="020B0502040504020204" pitchFamily="34" charset="0"/>
                <a:ea typeface="Noto Sans" panose="020B0502040504020204" pitchFamily="34" charset="0"/>
                <a:cs typeface="Noto Sans" panose="020B0502040504020204" pitchFamily="34" charset="0"/>
              </a:rPr>
              <a:t> Planned increase in day-to-day departmental spending, 2019−20 to 2023−24</a:t>
            </a:r>
            <a:endParaRPr lang="en-GB" sz="1600" dirty="0">
              <a:solidFill>
                <a:schemeClr val="bg2"/>
              </a:solidFill>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7" name="Content Placeholder 6"/>
          <p:cNvGraphicFramePr>
            <a:graphicFrameLocks noGrp="1"/>
          </p:cNvGraphicFramePr>
          <p:nvPr>
            <p:ph idx="1"/>
            <p:extLst/>
          </p:nvPr>
        </p:nvGraphicFramePr>
        <p:xfrm>
          <a:off x="612775" y="1916833"/>
          <a:ext cx="7415609" cy="3960439"/>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 Institute for Fiscal Studies  </a:t>
            </a:r>
            <a:endParaRPr lang="en-GB" dirty="0"/>
          </a:p>
        </p:txBody>
      </p:sp>
      <p:sp>
        <p:nvSpPr>
          <p:cNvPr id="8" name="TextBox 7"/>
          <p:cNvSpPr txBox="1"/>
          <p:nvPr/>
        </p:nvSpPr>
        <p:spPr>
          <a:xfrm>
            <a:off x="539551" y="5875950"/>
            <a:ext cx="7991673" cy="461665"/>
          </a:xfrm>
          <a:prstGeom prst="rect">
            <a:avLst/>
          </a:prstGeom>
          <a:noFill/>
        </p:spPr>
        <p:txBody>
          <a:bodyPr wrap="square" rtlCol="0">
            <a:spAutoFit/>
          </a:bodyPr>
          <a:lstStyle/>
          <a:p>
            <a:r>
              <a:rPr lang="en-GB" sz="800" dirty="0" smtClean="0">
                <a:latin typeface="Noto Sans" panose="020B0502040504020204" pitchFamily="34" charset="0"/>
                <a:ea typeface="Noto Sans" panose="020B0502040504020204" pitchFamily="34" charset="0"/>
                <a:cs typeface="Noto Sans" panose="020B0502040504020204" pitchFamily="34" charset="0"/>
              </a:rPr>
              <a:t>Note: All figures in 2023−24 prices and exclude spending on social security measures that would fall within annually managed expenditure (AME). Liberal Democrat scenario does not include the spending already announced at the 2019 Spending Round, and assumes that by 2023−24 four-fifths of the spending ultimately planned by 2024−25 has been delivered.  RDEL = Resource Departmental Expenditure Limits, or day-to-day spending on public services.</a:t>
            </a:r>
            <a:endParaRPr lang="en-GB" sz="800" dirty="0">
              <a:latin typeface="Noto Sans" panose="020B0502040504020204" pitchFamily="34" charset="0"/>
              <a:ea typeface="Noto Sans" panose="020B0502040504020204" pitchFamily="34" charset="0"/>
              <a:cs typeface="Noto Sans" panose="020B0502040504020204" pitchFamily="34" charset="0"/>
            </a:endParaRPr>
          </a:p>
        </p:txBody>
      </p:sp>
      <p:sp>
        <p:nvSpPr>
          <p:cNvPr id="10" name="Right Brace 9"/>
          <p:cNvSpPr/>
          <p:nvPr/>
        </p:nvSpPr>
        <p:spPr>
          <a:xfrm>
            <a:off x="3203848" y="2492896"/>
            <a:ext cx="72008" cy="2880320"/>
          </a:xfrm>
          <a:prstGeom prst="rightBrace">
            <a:avLst/>
          </a:prstGeom>
          <a:ln w="19050">
            <a:solidFill>
              <a:srgbClr val="F032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7380312" y="4437112"/>
            <a:ext cx="72008" cy="936104"/>
          </a:xfrm>
          <a:prstGeom prst="rightBrace">
            <a:avLst/>
          </a:prstGeom>
          <a:ln w="19050">
            <a:solidFill>
              <a:srgbClr val="1759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347864" y="2420888"/>
            <a:ext cx="1656184" cy="523220"/>
          </a:xfrm>
          <a:prstGeom prst="rect">
            <a:avLst/>
          </a:prstGeom>
          <a:noFill/>
        </p:spPr>
        <p:txBody>
          <a:bodyPr wrap="square" rtlCol="0">
            <a:spAutoFit/>
          </a:bodyPr>
          <a:lstStyle/>
          <a:p>
            <a:r>
              <a:rPr lang="en-GB" sz="1400" b="1" dirty="0" smtClean="0">
                <a:solidFill>
                  <a:srgbClr val="F03240"/>
                </a:solidFill>
                <a:latin typeface="Noto Sans" pitchFamily="34" charset="0"/>
                <a:ea typeface="Noto Sans" pitchFamily="34" charset="0"/>
                <a:cs typeface="Noto Sans" pitchFamily="34" charset="0"/>
              </a:rPr>
              <a:t>33% increase on 2019-20 RDEL</a:t>
            </a:r>
            <a:endParaRPr lang="en-US" sz="1400" b="1" dirty="0">
              <a:solidFill>
                <a:srgbClr val="F03240"/>
              </a:solidFill>
              <a:latin typeface="Noto Sans" pitchFamily="34" charset="0"/>
              <a:ea typeface="Noto Sans" pitchFamily="34" charset="0"/>
              <a:cs typeface="Noto Sans" pitchFamily="34" charset="0"/>
            </a:endParaRPr>
          </a:p>
        </p:txBody>
      </p:sp>
      <p:sp>
        <p:nvSpPr>
          <p:cNvPr id="14" name="TextBox 13"/>
          <p:cNvSpPr txBox="1"/>
          <p:nvPr/>
        </p:nvSpPr>
        <p:spPr>
          <a:xfrm>
            <a:off x="5364088" y="3284984"/>
            <a:ext cx="1728192" cy="523220"/>
          </a:xfrm>
          <a:prstGeom prst="rect">
            <a:avLst/>
          </a:prstGeom>
          <a:noFill/>
        </p:spPr>
        <p:txBody>
          <a:bodyPr wrap="square" rtlCol="0">
            <a:spAutoFit/>
          </a:bodyPr>
          <a:lstStyle/>
          <a:p>
            <a:r>
              <a:rPr lang="en-GB" sz="1400" b="1" dirty="0" smtClean="0">
                <a:solidFill>
                  <a:srgbClr val="ED8D1C"/>
                </a:solidFill>
                <a:latin typeface="Noto Sans" pitchFamily="34" charset="0"/>
                <a:ea typeface="Noto Sans" pitchFamily="34" charset="0"/>
                <a:cs typeface="Noto Sans" pitchFamily="34" charset="0"/>
              </a:rPr>
              <a:t>20% increase on 2019-20 RDEL</a:t>
            </a:r>
            <a:endParaRPr lang="en-US" sz="1400" b="1" dirty="0">
              <a:solidFill>
                <a:srgbClr val="ED8D1C"/>
              </a:solidFill>
              <a:latin typeface="Noto Sans" pitchFamily="34" charset="0"/>
              <a:ea typeface="Noto Sans" pitchFamily="34" charset="0"/>
              <a:cs typeface="Noto Sans" pitchFamily="34" charset="0"/>
            </a:endParaRPr>
          </a:p>
        </p:txBody>
      </p:sp>
      <p:sp>
        <p:nvSpPr>
          <p:cNvPr id="15" name="TextBox 14"/>
          <p:cNvSpPr txBox="1"/>
          <p:nvPr/>
        </p:nvSpPr>
        <p:spPr>
          <a:xfrm>
            <a:off x="7524328" y="4293096"/>
            <a:ext cx="1619672" cy="523220"/>
          </a:xfrm>
          <a:prstGeom prst="rect">
            <a:avLst/>
          </a:prstGeom>
          <a:noFill/>
        </p:spPr>
        <p:txBody>
          <a:bodyPr wrap="square" rtlCol="0">
            <a:spAutoFit/>
          </a:bodyPr>
          <a:lstStyle/>
          <a:p>
            <a:r>
              <a:rPr lang="en-GB" sz="1400" b="1" dirty="0" smtClean="0">
                <a:solidFill>
                  <a:srgbClr val="1759A5"/>
                </a:solidFill>
                <a:latin typeface="Noto Sans" pitchFamily="34" charset="0"/>
                <a:ea typeface="Noto Sans" pitchFamily="34" charset="0"/>
                <a:cs typeface="Noto Sans" pitchFamily="34" charset="0"/>
              </a:rPr>
              <a:t>11% increase on 2019-20 RDEL</a:t>
            </a:r>
            <a:endParaRPr lang="en-US" sz="1400" b="1" dirty="0">
              <a:solidFill>
                <a:srgbClr val="1759A5"/>
              </a:solidFill>
              <a:latin typeface="Noto Sans" pitchFamily="34" charset="0"/>
              <a:ea typeface="Noto Sans" pitchFamily="34" charset="0"/>
              <a:cs typeface="Noto Sans" pitchFamily="34" charset="0"/>
            </a:endParaRPr>
          </a:p>
        </p:txBody>
      </p:sp>
    </p:spTree>
    <p:extLst>
      <p:ext uri="{BB962C8B-B14F-4D97-AF65-F5344CB8AC3E}">
        <p14:creationId xmlns:p14="http://schemas.microsoft.com/office/powerpoint/2010/main" xmlns="" val="306293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714788"/>
            <a:ext cx="6624296" cy="404728"/>
          </a:xfrm>
        </p:spPr>
        <p:txBody>
          <a:bodyPr/>
          <a:lstStyle/>
          <a:p>
            <a: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t>Whoever wins the election, public service spending is set to rise above 2010 levels</a:t>
            </a:r>
            <a:endParaRPr lang="en-GB" sz="2000" dirty="0">
              <a:solidFill>
                <a:schemeClr val="bg2"/>
              </a:solidFill>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8" name="Content Placeholder 7"/>
          <p:cNvGraphicFramePr>
            <a:graphicFrameLocks noGrp="1"/>
          </p:cNvGraphicFramePr>
          <p:nvPr>
            <p:ph idx="1"/>
            <p:extLst/>
          </p:nvPr>
        </p:nvGraphicFramePr>
        <p:xfrm>
          <a:off x="395536" y="1619251"/>
          <a:ext cx="8135689" cy="3962611"/>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a:defRPr/>
            </a:pPr>
            <a:r>
              <a:rPr lang="en-US" smtClean="0"/>
              <a:t>© Institute for Fiscal Studies  </a:t>
            </a:r>
            <a:endParaRPr lang="en-GB" dirty="0"/>
          </a:p>
        </p:txBody>
      </p:sp>
      <p:sp>
        <p:nvSpPr>
          <p:cNvPr id="9" name="TextBox 1"/>
          <p:cNvSpPr txBox="1"/>
          <p:nvPr/>
        </p:nvSpPr>
        <p:spPr>
          <a:xfrm>
            <a:off x="7688275" y="2852936"/>
            <a:ext cx="1455725" cy="3649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rgbClr val="1759A5"/>
                </a:solidFill>
                <a:latin typeface="Noto Sans" panose="020B0502040504020204" pitchFamily="34" charset="0"/>
                <a:ea typeface="Noto Sans" panose="020B0502040504020204" pitchFamily="34" charset="0"/>
                <a:cs typeface="Noto Sans" panose="020B0502040504020204" pitchFamily="34" charset="0"/>
              </a:rPr>
              <a:t>Conservatives</a:t>
            </a:r>
            <a:endParaRPr lang="en-GB" sz="1400" b="1" dirty="0">
              <a:solidFill>
                <a:srgbClr val="1759A5"/>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0" name="TextBox 1"/>
          <p:cNvSpPr txBox="1"/>
          <p:nvPr/>
        </p:nvSpPr>
        <p:spPr>
          <a:xfrm>
            <a:off x="8207896" y="1772816"/>
            <a:ext cx="936104" cy="3649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rgbClr val="F03240"/>
                </a:solidFill>
                <a:latin typeface="Noto Sans" panose="020B0502040504020204" pitchFamily="34" charset="0"/>
                <a:ea typeface="Noto Sans" panose="020B0502040504020204" pitchFamily="34" charset="0"/>
                <a:cs typeface="Noto Sans" panose="020B0502040504020204" pitchFamily="34" charset="0"/>
              </a:rPr>
              <a:t>Labour</a:t>
            </a:r>
            <a:endParaRPr lang="en-GB" sz="1400" b="1" dirty="0">
              <a:solidFill>
                <a:srgbClr val="F03240"/>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1" name="TextBox 1"/>
          <p:cNvSpPr txBox="1"/>
          <p:nvPr/>
        </p:nvSpPr>
        <p:spPr>
          <a:xfrm>
            <a:off x="8172400" y="2420888"/>
            <a:ext cx="1080120" cy="3649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rgbClr val="ED8D1C"/>
                </a:solidFill>
                <a:latin typeface="Noto Sans" panose="020B0502040504020204" pitchFamily="34" charset="0"/>
                <a:ea typeface="Noto Sans" panose="020B0502040504020204" pitchFamily="34" charset="0"/>
                <a:cs typeface="Noto Sans" panose="020B0502040504020204" pitchFamily="34" charset="0"/>
              </a:rPr>
              <a:t>Lib Dems</a:t>
            </a:r>
            <a:endParaRPr lang="en-GB" sz="1400" b="1" dirty="0">
              <a:solidFill>
                <a:srgbClr val="ED8D1C"/>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2" name="TextBox 11"/>
          <p:cNvSpPr txBox="1"/>
          <p:nvPr/>
        </p:nvSpPr>
        <p:spPr>
          <a:xfrm>
            <a:off x="539552" y="5647141"/>
            <a:ext cx="7991673" cy="707886"/>
          </a:xfrm>
          <a:prstGeom prst="rect">
            <a:avLst/>
          </a:prstGeom>
          <a:noFill/>
        </p:spPr>
        <p:txBody>
          <a:bodyPr wrap="square" rtlCol="0">
            <a:spAutoFit/>
          </a:bodyPr>
          <a:lstStyle/>
          <a:p>
            <a:r>
              <a:rPr lang="en-GB" sz="800" dirty="0" smtClean="0">
                <a:latin typeface="Noto Sans" panose="020B0502040504020204" pitchFamily="34" charset="0"/>
                <a:ea typeface="Noto Sans" panose="020B0502040504020204" pitchFamily="34" charset="0"/>
                <a:cs typeface="Noto Sans" panose="020B0502040504020204" pitchFamily="34" charset="0"/>
              </a:rPr>
              <a:t>Note: All figures denote public sector current expenditure in resource DEL (PSCE in RDEL). Government spending plans do not exist beyond 2020−21: we assume that in the absence of the election, the government would have frozen all spending outside of the NHS and schools in England in real terms between 2020−21 and 2023−24; this is consistent with the Conservative manifesto. All figures are calculated relative to this baseline and exclude spending on social security measures that would fall within annually managed expenditure (AME). Liberal Democrat scenario does not include the £12.4 billion of spending already announced at the 2019 Spending Round, and assumes that by 2023−24 four-fifths of the spending ultimately planned by 2024−25 has been delivered. </a:t>
            </a:r>
            <a:endParaRPr lang="en-GB" sz="800" dirty="0">
              <a:latin typeface="Noto Sans" panose="020B0502040504020204" pitchFamily="34" charset="0"/>
              <a:ea typeface="Noto Sans" panose="020B0502040504020204" pitchFamily="34" charset="0"/>
              <a:cs typeface="Noto Sans" panose="020B0502040504020204" pitchFamily="34" charset="0"/>
            </a:endParaRPr>
          </a:p>
        </p:txBody>
      </p:sp>
      <p:sp>
        <p:nvSpPr>
          <p:cNvPr id="14" name="TextBox 1"/>
          <p:cNvSpPr txBox="1"/>
          <p:nvPr/>
        </p:nvSpPr>
        <p:spPr>
          <a:xfrm>
            <a:off x="2483768" y="2708920"/>
            <a:ext cx="3462748" cy="6477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smtClean="0">
                <a:latin typeface="Noto Sans" panose="020B0502040504020204" pitchFamily="34" charset="0"/>
                <a:ea typeface="Noto Sans" panose="020B0502040504020204" pitchFamily="34" charset="0"/>
                <a:cs typeface="Noto Sans" panose="020B0502040504020204" pitchFamily="34" charset="0"/>
              </a:rPr>
              <a:t>Day-to-day spending on public services</a:t>
            </a:r>
          </a:p>
          <a:p>
            <a:pPr>
              <a:lnSpc>
                <a:spcPct val="150000"/>
              </a:lnSpc>
            </a:pPr>
            <a:r>
              <a:rPr lang="en-GB" sz="1400" dirty="0" smtClean="0">
                <a:latin typeface="Noto Sans" panose="020B0502040504020204" pitchFamily="34" charset="0"/>
                <a:ea typeface="Noto Sans" panose="020B0502040504020204" pitchFamily="34" charset="0"/>
                <a:cs typeface="Noto Sans" panose="020B0502040504020204" pitchFamily="34" charset="0"/>
              </a:rPr>
              <a:t>(7% lower in 2019−20 than in 2009−10)</a:t>
            </a:r>
            <a:endParaRPr lang="en-GB" sz="1400" dirty="0">
              <a:latin typeface="Noto Sans" panose="020B0502040504020204" pitchFamily="34" charset="0"/>
              <a:ea typeface="Noto Sans" panose="020B0502040504020204" pitchFamily="34" charset="0"/>
              <a:cs typeface="Noto Sans" panose="020B0502040504020204" pitchFamily="34" charset="0"/>
            </a:endParaRPr>
          </a:p>
        </p:txBody>
      </p:sp>
      <p:sp>
        <p:nvSpPr>
          <p:cNvPr id="15" name="Footer Placeholder 14"/>
          <p:cNvSpPr>
            <a:spLocks noGrp="1"/>
          </p:cNvSpPr>
          <p:nvPr>
            <p:ph type="ftr" sz="quarter" idx="11"/>
          </p:nvPr>
        </p:nvSpPr>
        <p:spPr/>
        <p:txBody>
          <a:bodyPr/>
          <a:lstStyle/>
          <a:p>
            <a:pPr>
              <a:defRPr/>
            </a:pPr>
            <a:r>
              <a:rPr lang="en-GB" smtClean="0"/>
              <a:t>IFS general election analysis 2019</a:t>
            </a:r>
            <a:endParaRPr lang="en-GB"/>
          </a:p>
        </p:txBody>
      </p:sp>
    </p:spTree>
    <p:extLst>
      <p:ext uri="{BB962C8B-B14F-4D97-AF65-F5344CB8AC3E}">
        <p14:creationId xmlns:p14="http://schemas.microsoft.com/office/powerpoint/2010/main" xmlns="" val="150685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chart seriesIdx="2"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9" grpId="0" uiExpand="1"/>
      <p:bldP spid="10" grpId="0"/>
      <p:bldP spid="11" grpId="0" uiExpand="1"/>
      <p:bldP spid="14"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6912328" cy="839184"/>
          </a:xfrm>
        </p:spPr>
        <p:txBody>
          <a:bodyPr/>
          <a:lstStyle/>
          <a:p>
            <a:r>
              <a:rPr lang="en-GB" sz="2000" dirty="0" smtClean="0">
                <a:solidFill>
                  <a:schemeClr val="bg2"/>
                </a:solidFill>
                <a:latin typeface="Noto Sans" panose="020B0502040504020204" pitchFamily="34" charset="0"/>
                <a:ea typeface="Noto Sans" panose="020B0502040504020204" pitchFamily="34" charset="0"/>
                <a:cs typeface="Noto Sans" panose="020B0502040504020204" pitchFamily="34" charset="0"/>
              </a:rPr>
              <a:t>But under the Conservatives’ and Liberal Democrats’ plans, day-to-day spending on public services outside of health won’t return to its 2010 peak </a:t>
            </a:r>
            <a:endParaRPr lang="en-GB" sz="2000" dirty="0">
              <a:solidFill>
                <a:schemeClr val="bg2"/>
              </a:solidFill>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8" name="Content Placeholder 7"/>
          <p:cNvGraphicFramePr>
            <a:graphicFrameLocks noGrp="1"/>
          </p:cNvGraphicFramePr>
          <p:nvPr>
            <p:ph idx="1"/>
            <p:extLst/>
          </p:nvPr>
        </p:nvGraphicFramePr>
        <p:xfrm>
          <a:off x="395536" y="1619251"/>
          <a:ext cx="8135689" cy="3962611"/>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a:defRPr/>
            </a:pPr>
            <a:r>
              <a:rPr lang="en-US" smtClean="0"/>
              <a:t>© Institute for Fiscal Studies  </a:t>
            </a:r>
            <a:endParaRPr lang="en-GB" dirty="0"/>
          </a:p>
        </p:txBody>
      </p:sp>
      <p:sp>
        <p:nvSpPr>
          <p:cNvPr id="9" name="TextBox 1"/>
          <p:cNvSpPr txBox="1"/>
          <p:nvPr/>
        </p:nvSpPr>
        <p:spPr>
          <a:xfrm>
            <a:off x="7688275" y="3789040"/>
            <a:ext cx="1455725" cy="3649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rgbClr val="1759A5"/>
                </a:solidFill>
                <a:latin typeface="Noto Sans" panose="020B0502040504020204" pitchFamily="34" charset="0"/>
                <a:ea typeface="Noto Sans" panose="020B0502040504020204" pitchFamily="34" charset="0"/>
                <a:cs typeface="Noto Sans" panose="020B0502040504020204" pitchFamily="34" charset="0"/>
              </a:rPr>
              <a:t>Conservatives</a:t>
            </a:r>
            <a:endParaRPr lang="en-GB" sz="1400" b="1" dirty="0">
              <a:solidFill>
                <a:srgbClr val="1759A5"/>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0" name="TextBox 1"/>
          <p:cNvSpPr txBox="1"/>
          <p:nvPr/>
        </p:nvSpPr>
        <p:spPr>
          <a:xfrm>
            <a:off x="8207896" y="2204864"/>
            <a:ext cx="936104" cy="3649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rgbClr val="F03240"/>
                </a:solidFill>
                <a:latin typeface="Noto Sans" panose="020B0502040504020204" pitchFamily="34" charset="0"/>
                <a:ea typeface="Noto Sans" panose="020B0502040504020204" pitchFamily="34" charset="0"/>
                <a:cs typeface="Noto Sans" panose="020B0502040504020204" pitchFamily="34" charset="0"/>
              </a:rPr>
              <a:t>Labour</a:t>
            </a:r>
            <a:endParaRPr lang="en-GB" sz="1400" b="1" dirty="0">
              <a:solidFill>
                <a:srgbClr val="F03240"/>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1" name="TextBox 1"/>
          <p:cNvSpPr txBox="1"/>
          <p:nvPr/>
        </p:nvSpPr>
        <p:spPr>
          <a:xfrm>
            <a:off x="8244408" y="3284984"/>
            <a:ext cx="1080120" cy="3649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rgbClr val="ED8D1C"/>
                </a:solidFill>
                <a:latin typeface="Noto Sans" panose="020B0502040504020204" pitchFamily="34" charset="0"/>
                <a:ea typeface="Noto Sans" panose="020B0502040504020204" pitchFamily="34" charset="0"/>
                <a:cs typeface="Noto Sans" panose="020B0502040504020204" pitchFamily="34" charset="0"/>
              </a:rPr>
              <a:t>Lib Dems</a:t>
            </a:r>
            <a:endParaRPr lang="en-GB" sz="1400" b="1" dirty="0">
              <a:solidFill>
                <a:srgbClr val="ED8D1C"/>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2" name="TextBox 11"/>
          <p:cNvSpPr txBox="1"/>
          <p:nvPr/>
        </p:nvSpPr>
        <p:spPr>
          <a:xfrm>
            <a:off x="539552" y="5647141"/>
            <a:ext cx="7991673" cy="707886"/>
          </a:xfrm>
          <a:prstGeom prst="rect">
            <a:avLst/>
          </a:prstGeom>
          <a:noFill/>
        </p:spPr>
        <p:txBody>
          <a:bodyPr wrap="square" rtlCol="0">
            <a:spAutoFit/>
          </a:bodyPr>
          <a:lstStyle/>
          <a:p>
            <a:r>
              <a:rPr lang="en-GB" sz="800" dirty="0" smtClean="0">
                <a:latin typeface="Noto Sans" panose="020B0502040504020204" pitchFamily="34" charset="0"/>
                <a:ea typeface="Noto Sans" panose="020B0502040504020204" pitchFamily="34" charset="0"/>
                <a:cs typeface="Noto Sans" panose="020B0502040504020204" pitchFamily="34" charset="0"/>
              </a:rPr>
              <a:t>Note: All figures denote public sector current expenditure in resource DEL (PSCE in RDEL). Government spending plans do not exist beyond 2020−21: we assume that in the absence of the election, the government would have frozen all spending outside of the NHS and schools in England in real terms between 2020−21 and 2023−24; this is consistent with the Conservative manifesto. All figures are calculated relative to this baseline and exclude spending on social security measures that would fall within annually managed expenditure (AME). Liberal Democrat scenario does not include the £12.4 billion of spending already announced at the 2019 Spending Round, and assumes that by 2023−24 four-fifths of the spending ultimately planned by 2024−25 has been delivered. </a:t>
            </a:r>
            <a:endParaRPr lang="en-GB" sz="800" dirty="0">
              <a:latin typeface="Noto Sans" panose="020B0502040504020204" pitchFamily="34" charset="0"/>
              <a:ea typeface="Noto Sans" panose="020B0502040504020204" pitchFamily="34" charset="0"/>
              <a:cs typeface="Noto Sans" panose="020B0502040504020204" pitchFamily="34" charset="0"/>
            </a:endParaRPr>
          </a:p>
        </p:txBody>
      </p:sp>
      <p:sp>
        <p:nvSpPr>
          <p:cNvPr id="14" name="TextBox 1"/>
          <p:cNvSpPr txBox="1"/>
          <p:nvPr/>
        </p:nvSpPr>
        <p:spPr>
          <a:xfrm>
            <a:off x="2267744" y="2636912"/>
            <a:ext cx="5040560" cy="3425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lang="en-GB" sz="1400" dirty="0" smtClean="0">
                <a:latin typeface="Noto Sans" panose="020B0502040504020204" pitchFamily="34" charset="0"/>
                <a:ea typeface="Noto Sans" panose="020B0502040504020204" pitchFamily="34" charset="0"/>
                <a:cs typeface="Noto Sans" panose="020B0502040504020204" pitchFamily="34" charset="0"/>
              </a:rPr>
              <a:t>Day-to-day spending on public services excluding Health</a:t>
            </a:r>
          </a:p>
          <a:p>
            <a:r>
              <a:rPr lang="en-GB" sz="1400" dirty="0" smtClean="0">
                <a:latin typeface="Noto Sans" panose="020B0502040504020204" pitchFamily="34" charset="0"/>
                <a:ea typeface="Noto Sans" panose="020B0502040504020204" pitchFamily="34" charset="0"/>
                <a:cs typeface="Noto Sans" panose="020B0502040504020204" pitchFamily="34" charset="0"/>
              </a:rPr>
              <a:t>(20% </a:t>
            </a:r>
            <a:r>
              <a:rPr lang="en-GB" sz="1400" dirty="0">
                <a:latin typeface="Noto Sans" panose="020B0502040504020204" pitchFamily="34" charset="0"/>
                <a:ea typeface="Noto Sans" panose="020B0502040504020204" pitchFamily="34" charset="0"/>
                <a:cs typeface="Noto Sans" panose="020B0502040504020204" pitchFamily="34" charset="0"/>
              </a:rPr>
              <a:t>lower in 2019−20 than in 2009−10)</a:t>
            </a:r>
          </a:p>
          <a:p>
            <a:endParaRPr lang="en-GB" sz="1400" dirty="0">
              <a:latin typeface="Noto Sans" panose="020B0502040504020204" pitchFamily="34" charset="0"/>
              <a:ea typeface="Noto Sans" panose="020B0502040504020204" pitchFamily="34" charset="0"/>
              <a:cs typeface="Noto Sans" panose="020B0502040504020204" pitchFamily="34" charset="0"/>
            </a:endParaRPr>
          </a:p>
        </p:txBody>
      </p:sp>
      <p:sp>
        <p:nvSpPr>
          <p:cNvPr id="15" name="Footer Placeholder 14"/>
          <p:cNvSpPr>
            <a:spLocks noGrp="1"/>
          </p:cNvSpPr>
          <p:nvPr>
            <p:ph type="ftr" sz="quarter" idx="11"/>
          </p:nvPr>
        </p:nvSpPr>
        <p:spPr/>
        <p:txBody>
          <a:bodyPr/>
          <a:lstStyle/>
          <a:p>
            <a:pPr>
              <a:defRPr/>
            </a:pPr>
            <a:r>
              <a:rPr lang="en-GB" smtClean="0"/>
              <a:t>IFS general election analysis 2019</a:t>
            </a:r>
            <a:endParaRPr lang="en-GB"/>
          </a:p>
        </p:txBody>
      </p:sp>
    </p:spTree>
    <p:extLst>
      <p:ext uri="{BB962C8B-B14F-4D97-AF65-F5344CB8AC3E}">
        <p14:creationId xmlns:p14="http://schemas.microsoft.com/office/powerpoint/2010/main" xmlns="" val="25963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chart seriesIdx="2"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3" categoryIdx="-4" bldStep="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9" grpId="0" uiExpand="1"/>
      <p:bldP spid="10" grpId="0"/>
      <p:bldP spid="11" grpId="0" uiExpand="1"/>
      <p:bldP spid="14"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schemeClr val="tx2"/>
                </a:solidFill>
              </a:rPr>
              <a:t>© Institute for Fiscal Studies  </a:t>
            </a:r>
            <a:endParaRPr lang="en-GB" dirty="0">
              <a:solidFill>
                <a:schemeClr val="tx2"/>
              </a:solidFill>
            </a:endParaRPr>
          </a:p>
        </p:txBody>
      </p:sp>
      <p:sp>
        <p:nvSpPr>
          <p:cNvPr id="3" name="Footer Placeholder 2"/>
          <p:cNvSpPr>
            <a:spLocks noGrp="1"/>
          </p:cNvSpPr>
          <p:nvPr>
            <p:ph type="ftr" sz="quarter" idx="11"/>
          </p:nvPr>
        </p:nvSpPr>
        <p:spPr/>
        <p:txBody>
          <a:bodyPr/>
          <a:lstStyle/>
          <a:p>
            <a:pPr>
              <a:defRPr/>
            </a:pPr>
            <a:r>
              <a:rPr lang="en-GB" smtClean="0">
                <a:solidFill>
                  <a:schemeClr val="tx2"/>
                </a:solidFill>
              </a:rPr>
              <a:t>IFS general election analysis 2019</a:t>
            </a:r>
            <a:endParaRPr lang="en-GB" dirty="0">
              <a:solidFill>
                <a:schemeClr val="tx2"/>
              </a:solidFill>
            </a:endParaRPr>
          </a:p>
        </p:txBody>
      </p:sp>
      <p:pic>
        <p:nvPicPr>
          <p:cNvPr id="5" name="Picture 3" descr="C:\Users\christine_f\AppData\Local\Microsoft\Windows\Temporary Internet Files\Content.IE5\RUOXY6HA\clip_image019[1].jpg"/>
          <p:cNvPicPr>
            <a:picLocks noChangeAspect="1" noChangeArrowheads="1"/>
          </p:cNvPicPr>
          <p:nvPr/>
        </p:nvPicPr>
        <p:blipFill>
          <a:blip r:embed="rId3" cstate="print"/>
          <a:srcRect/>
          <a:stretch>
            <a:fillRect/>
          </a:stretch>
        </p:blipFill>
        <p:spPr bwMode="auto">
          <a:xfrm>
            <a:off x="1979712" y="980728"/>
            <a:ext cx="1598355" cy="880889"/>
          </a:xfrm>
          <a:prstGeom prst="rect">
            <a:avLst/>
          </a:prstGeom>
          <a:noFill/>
        </p:spPr>
      </p:pic>
      <p:pic>
        <p:nvPicPr>
          <p:cNvPr id="6" name="Picture 4" descr="C:\Users\christine_f\AppData\Local\Microsoft\Windows\Temporary Internet Files\Content.IE5\AKRPFBYE\bts5[1].png"/>
          <p:cNvPicPr>
            <a:picLocks noChangeAspect="1" noChangeArrowheads="1"/>
          </p:cNvPicPr>
          <p:nvPr/>
        </p:nvPicPr>
        <p:blipFill>
          <a:blip r:embed="rId4" cstate="print"/>
          <a:srcRect l="12088" t="12701" b="36494"/>
          <a:stretch>
            <a:fillRect/>
          </a:stretch>
        </p:blipFill>
        <p:spPr bwMode="auto">
          <a:xfrm>
            <a:off x="3923928" y="980728"/>
            <a:ext cx="1057865" cy="864096"/>
          </a:xfrm>
          <a:prstGeom prst="rect">
            <a:avLst/>
          </a:prstGeom>
          <a:noFill/>
        </p:spPr>
      </p:pic>
      <p:pic>
        <p:nvPicPr>
          <p:cNvPr id="7" name="Picture 5" descr="C:\Program Files (x86)\Microsoft Office\MEDIA\CAGCAT10\j0301252.wmf"/>
          <p:cNvPicPr>
            <a:picLocks noChangeAspect="1" noChangeArrowheads="1"/>
          </p:cNvPicPr>
          <p:nvPr/>
        </p:nvPicPr>
        <p:blipFill>
          <a:blip r:embed="rId5" cstate="print"/>
          <a:srcRect/>
          <a:stretch>
            <a:fillRect/>
          </a:stretch>
        </p:blipFill>
        <p:spPr bwMode="auto">
          <a:xfrm>
            <a:off x="5652120" y="1052736"/>
            <a:ext cx="999021" cy="854735"/>
          </a:xfrm>
          <a:prstGeom prst="rect">
            <a:avLst/>
          </a:prstGeom>
          <a:noFill/>
        </p:spPr>
      </p:pic>
      <p:pic>
        <p:nvPicPr>
          <p:cNvPr id="8" name="Picture 10" descr="C:\Users\christine_f\AppData\Local\Microsoft\Windows\Temporary Internet Files\Content.IE5\8V7XFRZJ\classroom-381896_960_720[1].jpg"/>
          <p:cNvPicPr>
            <a:picLocks noChangeAspect="1" noChangeArrowheads="1"/>
          </p:cNvPicPr>
          <p:nvPr/>
        </p:nvPicPr>
        <p:blipFill>
          <a:blip r:embed="rId6" cstate="print"/>
          <a:srcRect/>
          <a:stretch>
            <a:fillRect/>
          </a:stretch>
        </p:blipFill>
        <p:spPr bwMode="auto">
          <a:xfrm>
            <a:off x="7164288" y="980728"/>
            <a:ext cx="1130797" cy="804515"/>
          </a:xfrm>
          <a:prstGeom prst="rect">
            <a:avLst/>
          </a:prstGeom>
          <a:noFill/>
        </p:spPr>
      </p:pic>
      <p:sp>
        <p:nvSpPr>
          <p:cNvPr id="9" name="TextBox 8"/>
          <p:cNvSpPr txBox="1"/>
          <p:nvPr/>
        </p:nvSpPr>
        <p:spPr>
          <a:xfrm>
            <a:off x="2051720" y="1988840"/>
            <a:ext cx="1512168" cy="369332"/>
          </a:xfrm>
          <a:prstGeom prst="rect">
            <a:avLst/>
          </a:prstGeom>
          <a:noFill/>
        </p:spPr>
        <p:txBody>
          <a:bodyPr wrap="square" rtlCol="0">
            <a:spAutoFit/>
          </a:bodyPr>
          <a:lstStyle/>
          <a:p>
            <a:r>
              <a:rPr lang="en-GB" b="1" dirty="0" smtClean="0"/>
              <a:t>Early years</a:t>
            </a:r>
            <a:endParaRPr lang="en-US" b="1" dirty="0"/>
          </a:p>
        </p:txBody>
      </p:sp>
      <p:sp>
        <p:nvSpPr>
          <p:cNvPr id="10" name="TextBox 9"/>
          <p:cNvSpPr txBox="1"/>
          <p:nvPr/>
        </p:nvSpPr>
        <p:spPr>
          <a:xfrm>
            <a:off x="3923928" y="1988840"/>
            <a:ext cx="1224136" cy="369332"/>
          </a:xfrm>
          <a:prstGeom prst="rect">
            <a:avLst/>
          </a:prstGeom>
          <a:noFill/>
        </p:spPr>
        <p:txBody>
          <a:bodyPr wrap="square" rtlCol="0">
            <a:spAutoFit/>
          </a:bodyPr>
          <a:lstStyle/>
          <a:p>
            <a:r>
              <a:rPr lang="en-GB" b="1" dirty="0" smtClean="0"/>
              <a:t>Schools</a:t>
            </a:r>
            <a:endParaRPr lang="en-US" b="1" dirty="0"/>
          </a:p>
        </p:txBody>
      </p:sp>
      <p:sp>
        <p:nvSpPr>
          <p:cNvPr id="11" name="TextBox 10"/>
          <p:cNvSpPr txBox="1"/>
          <p:nvPr/>
        </p:nvSpPr>
        <p:spPr>
          <a:xfrm>
            <a:off x="5508104" y="1988840"/>
            <a:ext cx="1368152" cy="369332"/>
          </a:xfrm>
          <a:prstGeom prst="rect">
            <a:avLst/>
          </a:prstGeom>
          <a:noFill/>
        </p:spPr>
        <p:txBody>
          <a:bodyPr wrap="square" rtlCol="0">
            <a:spAutoFit/>
          </a:bodyPr>
          <a:lstStyle/>
          <a:p>
            <a:r>
              <a:rPr lang="en-GB" b="1" dirty="0" smtClean="0"/>
              <a:t>Higher ed.</a:t>
            </a:r>
          </a:p>
        </p:txBody>
      </p:sp>
      <p:sp>
        <p:nvSpPr>
          <p:cNvPr id="12" name="TextBox 11"/>
          <p:cNvSpPr txBox="1"/>
          <p:nvPr/>
        </p:nvSpPr>
        <p:spPr>
          <a:xfrm>
            <a:off x="7092280" y="1844824"/>
            <a:ext cx="1440160" cy="646331"/>
          </a:xfrm>
          <a:prstGeom prst="rect">
            <a:avLst/>
          </a:prstGeom>
          <a:noFill/>
        </p:spPr>
        <p:txBody>
          <a:bodyPr wrap="square" rtlCol="0">
            <a:spAutoFit/>
          </a:bodyPr>
          <a:lstStyle/>
          <a:p>
            <a:r>
              <a:rPr lang="en-GB" b="1" dirty="0" smtClean="0"/>
              <a:t>Further ed. and skills</a:t>
            </a:r>
            <a:endParaRPr lang="en-US" b="1" dirty="0"/>
          </a:p>
        </p:txBody>
      </p:sp>
      <p:sp>
        <p:nvSpPr>
          <p:cNvPr id="13" name="TextBox 12"/>
          <p:cNvSpPr txBox="1"/>
          <p:nvPr/>
        </p:nvSpPr>
        <p:spPr>
          <a:xfrm>
            <a:off x="107504" y="2708920"/>
            <a:ext cx="1691680" cy="369332"/>
          </a:xfrm>
          <a:prstGeom prst="rect">
            <a:avLst/>
          </a:prstGeom>
          <a:noFill/>
        </p:spPr>
        <p:txBody>
          <a:bodyPr wrap="square" rtlCol="0">
            <a:spAutoFit/>
          </a:bodyPr>
          <a:lstStyle/>
          <a:p>
            <a:r>
              <a:rPr lang="en-GB" b="1" dirty="0" smtClean="0">
                <a:latin typeface="Noto Sans" pitchFamily="34" charset="0"/>
                <a:ea typeface="Noto Sans" pitchFamily="34" charset="0"/>
                <a:cs typeface="Noto Sans" pitchFamily="34" charset="0"/>
              </a:rPr>
              <a:t>Conservative</a:t>
            </a:r>
            <a:endParaRPr lang="en-US" b="1" dirty="0">
              <a:latin typeface="Noto Sans" pitchFamily="34" charset="0"/>
              <a:ea typeface="Noto Sans" pitchFamily="34" charset="0"/>
              <a:cs typeface="Noto Sans" pitchFamily="34" charset="0"/>
            </a:endParaRPr>
          </a:p>
        </p:txBody>
      </p:sp>
      <p:sp>
        <p:nvSpPr>
          <p:cNvPr id="14" name="TextBox 13"/>
          <p:cNvSpPr txBox="1"/>
          <p:nvPr/>
        </p:nvSpPr>
        <p:spPr>
          <a:xfrm>
            <a:off x="251520" y="3645024"/>
            <a:ext cx="1296144" cy="369332"/>
          </a:xfrm>
          <a:prstGeom prst="rect">
            <a:avLst/>
          </a:prstGeom>
          <a:noFill/>
        </p:spPr>
        <p:txBody>
          <a:bodyPr wrap="square" rtlCol="0">
            <a:spAutoFit/>
          </a:bodyPr>
          <a:lstStyle/>
          <a:p>
            <a:r>
              <a:rPr lang="en-GB" b="1" dirty="0" smtClean="0">
                <a:latin typeface="Noto Sans" pitchFamily="34" charset="0"/>
                <a:ea typeface="Noto Sans" pitchFamily="34" charset="0"/>
                <a:cs typeface="Noto Sans" pitchFamily="34" charset="0"/>
              </a:rPr>
              <a:t>Labour</a:t>
            </a:r>
            <a:endParaRPr lang="en-US" b="1" dirty="0">
              <a:latin typeface="Noto Sans" pitchFamily="34" charset="0"/>
              <a:ea typeface="Noto Sans" pitchFamily="34" charset="0"/>
              <a:cs typeface="Noto Sans" pitchFamily="34" charset="0"/>
            </a:endParaRPr>
          </a:p>
        </p:txBody>
      </p:sp>
      <p:sp>
        <p:nvSpPr>
          <p:cNvPr id="16" name="TextBox 15"/>
          <p:cNvSpPr txBox="1"/>
          <p:nvPr/>
        </p:nvSpPr>
        <p:spPr>
          <a:xfrm>
            <a:off x="179512" y="4581128"/>
            <a:ext cx="1368152" cy="646331"/>
          </a:xfrm>
          <a:prstGeom prst="rect">
            <a:avLst/>
          </a:prstGeom>
          <a:noFill/>
        </p:spPr>
        <p:txBody>
          <a:bodyPr wrap="square" rtlCol="0">
            <a:spAutoFit/>
          </a:bodyPr>
          <a:lstStyle/>
          <a:p>
            <a:r>
              <a:rPr lang="en-GB" b="1" dirty="0" smtClean="0">
                <a:latin typeface="Noto Sans" pitchFamily="34" charset="0"/>
                <a:ea typeface="Noto Sans" pitchFamily="34" charset="0"/>
                <a:cs typeface="Noto Sans" pitchFamily="34" charset="0"/>
              </a:rPr>
              <a:t>Liberal Democrat</a:t>
            </a:r>
            <a:endParaRPr lang="en-US" b="1" dirty="0">
              <a:latin typeface="Noto Sans" pitchFamily="34" charset="0"/>
              <a:ea typeface="Noto Sans" pitchFamily="34" charset="0"/>
              <a:cs typeface="Noto Sans" pitchFamily="34" charset="0"/>
            </a:endParaRPr>
          </a:p>
        </p:txBody>
      </p:sp>
      <p:graphicFrame>
        <p:nvGraphicFramePr>
          <p:cNvPr id="17" name="Diagram 16"/>
          <p:cNvGraphicFramePr/>
          <p:nvPr/>
        </p:nvGraphicFramePr>
        <p:xfrm>
          <a:off x="1979712" y="1916832"/>
          <a:ext cx="6912768"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 17"/>
          <p:cNvGraphicFramePr/>
          <p:nvPr/>
        </p:nvGraphicFramePr>
        <p:xfrm>
          <a:off x="1979712" y="2852936"/>
          <a:ext cx="6912768" cy="194421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9" name="Diagram 18"/>
          <p:cNvGraphicFramePr/>
          <p:nvPr/>
        </p:nvGraphicFramePr>
        <p:xfrm>
          <a:off x="1979712" y="3789040"/>
          <a:ext cx="6912768" cy="19442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0" name="TextBox 19"/>
          <p:cNvSpPr txBox="1"/>
          <p:nvPr/>
        </p:nvSpPr>
        <p:spPr>
          <a:xfrm>
            <a:off x="0" y="5301208"/>
            <a:ext cx="8928992" cy="1077218"/>
          </a:xfrm>
          <a:prstGeom prst="rect">
            <a:avLst/>
          </a:prstGeom>
          <a:noFill/>
        </p:spPr>
        <p:txBody>
          <a:bodyPr wrap="square" rtlCol="0">
            <a:spAutoFit/>
          </a:bodyPr>
          <a:lstStyle/>
          <a:p>
            <a:r>
              <a:rPr lang="en-GB" sz="800" dirty="0" smtClean="0">
                <a:latin typeface="Noto Sans" pitchFamily="34" charset="0"/>
                <a:ea typeface="Noto Sans" pitchFamily="34" charset="0"/>
                <a:cs typeface="Noto Sans" pitchFamily="34" charset="0"/>
              </a:rPr>
              <a:t>Note: Cash-terms spending in 2023-24, based on IFS calculations using parties’ own manifesto </a:t>
            </a:r>
            <a:r>
              <a:rPr lang="en-GB" sz="800" dirty="0" err="1" smtClean="0">
                <a:latin typeface="Noto Sans" pitchFamily="34" charset="0"/>
                <a:ea typeface="Noto Sans" pitchFamily="34" charset="0"/>
                <a:cs typeface="Noto Sans" pitchFamily="34" charset="0"/>
              </a:rPr>
              <a:t>costings</a:t>
            </a:r>
            <a:r>
              <a:rPr lang="en-GB" sz="800" dirty="0" smtClean="0">
                <a:latin typeface="Noto Sans" pitchFamily="34" charset="0"/>
                <a:ea typeface="Noto Sans" pitchFamily="34" charset="0"/>
                <a:cs typeface="Noto Sans" pitchFamily="34" charset="0"/>
              </a:rPr>
              <a:t>. Assumes that four-fifths of Liberal Democrat policies are implemented by this point, except Sure Start spending (which is assumed to be introduced immediately) and spending on schools (which is interpolated between 2022 and 2024). Excludes spending commitments made in the Spending Round, which are assumed to continue. Includes local government spending on Sure Start and youth services in early years and FE respectively. </a:t>
            </a:r>
          </a:p>
          <a:p>
            <a:r>
              <a:rPr lang="en-GB" sz="800" dirty="0" smtClean="0">
                <a:latin typeface="Noto Sans" pitchFamily="34" charset="0"/>
                <a:ea typeface="Noto Sans" pitchFamily="34" charset="0"/>
                <a:cs typeface="Noto Sans" pitchFamily="34" charset="0"/>
              </a:rPr>
              <a:t>Conservatives: School spending includes arts premium, physical education spending, and childcare funding for wrap-around care. FE and skills spending includes National Skills Fund. Figures shown here exclude Barnett </a:t>
            </a:r>
            <a:r>
              <a:rPr lang="en-GB" sz="800" dirty="0" err="1" smtClean="0">
                <a:latin typeface="Noto Sans" pitchFamily="34" charset="0"/>
                <a:ea typeface="Noto Sans" pitchFamily="34" charset="0"/>
                <a:cs typeface="Noto Sans" pitchFamily="34" charset="0"/>
              </a:rPr>
              <a:t>consequentials</a:t>
            </a:r>
            <a:r>
              <a:rPr lang="en-GB" sz="800" dirty="0" smtClean="0">
                <a:latin typeface="Noto Sans" pitchFamily="34" charset="0"/>
                <a:ea typeface="Noto Sans" pitchFamily="34" charset="0"/>
                <a:cs typeface="Noto Sans" pitchFamily="34" charset="0"/>
              </a:rPr>
              <a:t>.</a:t>
            </a:r>
          </a:p>
          <a:p>
            <a:r>
              <a:rPr lang="en-GB" sz="800" dirty="0" smtClean="0">
                <a:latin typeface="Noto Sans" pitchFamily="34" charset="0"/>
                <a:ea typeface="Noto Sans" pitchFamily="34" charset="0"/>
                <a:cs typeface="Noto Sans" pitchFamily="34" charset="0"/>
              </a:rPr>
              <a:t>Labour: FE and skills includes EMA, 16-19 funding, lifelong learning, and the National Youth Service.</a:t>
            </a:r>
          </a:p>
          <a:p>
            <a:r>
              <a:rPr lang="en-GB" sz="800" dirty="0" smtClean="0">
                <a:latin typeface="Noto Sans" pitchFamily="34" charset="0"/>
                <a:ea typeface="Noto Sans" pitchFamily="34" charset="0"/>
                <a:cs typeface="Noto Sans" pitchFamily="34" charset="0"/>
              </a:rPr>
              <a:t>Liberal Democrats: Schools spending is above the post-Spending Round baseline. HE spending includes maintenance grants. FE and skills spending includes skills wallets, FE, skills, and youth services. </a:t>
            </a:r>
            <a:endParaRPr lang="en-US" sz="800" dirty="0">
              <a:latin typeface="Noto Sans" pitchFamily="34" charset="0"/>
              <a:ea typeface="Noto Sans" pitchFamily="34" charset="0"/>
              <a:cs typeface="Noto Sans" pitchFamily="34" charset="0"/>
            </a:endParaRPr>
          </a:p>
        </p:txBody>
      </p:sp>
      <p:sp>
        <p:nvSpPr>
          <p:cNvPr id="23" name="Title 1"/>
          <p:cNvSpPr txBox="1">
            <a:spLocks/>
          </p:cNvSpPr>
          <p:nvPr/>
        </p:nvSpPr>
        <p:spPr bwMode="auto">
          <a:xfrm>
            <a:off x="611560" y="188640"/>
            <a:ext cx="6551613" cy="404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200" b="1" dirty="0" smtClean="0">
                <a:solidFill>
                  <a:schemeClr val="accent2"/>
                </a:solidFill>
                <a:latin typeface="+mj-lt"/>
                <a:ea typeface="+mj-ea"/>
                <a:cs typeface="+mj-cs"/>
              </a:rPr>
              <a:t>Manifesto commitments on education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2200" b="1" dirty="0" smtClean="0">
                <a:solidFill>
                  <a:schemeClr val="accent2"/>
                </a:solidFill>
                <a:latin typeface="+mj-lt"/>
                <a:ea typeface="+mj-ea"/>
                <a:cs typeface="+mj-cs"/>
              </a:rPr>
              <a:t>(on top of pre-election plans)</a:t>
            </a:r>
            <a:endParaRPr kumimoji="0" lang="en-GB" sz="2200" b="1" i="0" u="none" strike="noStrike" kern="120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xmlns="" val="186615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541982" y="1582398"/>
          <a:ext cx="7918450" cy="4726922"/>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4"/>
          </p:nvPr>
        </p:nvSpPr>
        <p:spPr/>
        <p:txBody>
          <a:bodyPr/>
          <a:lstStyle/>
          <a:p>
            <a:pPr>
              <a:defRPr/>
            </a:pPr>
            <a:r>
              <a:rPr lang="en-US" smtClean="0"/>
              <a:t>© Institute for Fiscal Studies  </a:t>
            </a:r>
            <a:endParaRPr lang="en-GB"/>
          </a:p>
        </p:txBody>
      </p:sp>
      <p:sp>
        <p:nvSpPr>
          <p:cNvPr id="10" name="TextBox 9"/>
          <p:cNvSpPr txBox="1"/>
          <p:nvPr/>
        </p:nvSpPr>
        <p:spPr>
          <a:xfrm>
            <a:off x="3203848" y="1844824"/>
            <a:ext cx="2304256" cy="323165"/>
          </a:xfrm>
          <a:prstGeom prst="rect">
            <a:avLst/>
          </a:prstGeom>
          <a:noFill/>
        </p:spPr>
        <p:txBody>
          <a:bodyPr wrap="square">
            <a:spAutoFit/>
          </a:bodyPr>
          <a:lstStyle/>
          <a:p>
            <a:pPr>
              <a:defRPr/>
            </a:pPr>
            <a:r>
              <a:rPr lang="en-GB" sz="1500" b="1" dirty="0" smtClean="0">
                <a:solidFill>
                  <a:schemeClr val="accent1"/>
                </a:solidFill>
                <a:latin typeface="+mj-lt"/>
              </a:rPr>
              <a:t>Investment spending</a:t>
            </a:r>
          </a:p>
        </p:txBody>
      </p:sp>
      <p:sp>
        <p:nvSpPr>
          <p:cNvPr id="18" name="Title 17"/>
          <p:cNvSpPr>
            <a:spLocks noGrp="1"/>
          </p:cNvSpPr>
          <p:nvPr>
            <p:ph type="title"/>
          </p:nvPr>
        </p:nvSpPr>
        <p:spPr>
          <a:xfrm>
            <a:off x="612000" y="714788"/>
            <a:ext cx="6552288" cy="404728"/>
          </a:xfrm>
        </p:spPr>
        <p:txBody>
          <a:bodyPr/>
          <a:lstStyle/>
          <a:p>
            <a:r>
              <a:rPr lang="en-GB" sz="2200" dirty="0" smtClean="0">
                <a:solidFill>
                  <a:schemeClr val="accent2"/>
                </a:solidFill>
              </a:rPr>
              <a:t>Labour and Lib Dems would increase investment to levels not seen since the early 1970s … </a:t>
            </a:r>
          </a:p>
        </p:txBody>
      </p:sp>
      <p:sp>
        <p:nvSpPr>
          <p:cNvPr id="9" name="Footer Placeholder 8"/>
          <p:cNvSpPr>
            <a:spLocks noGrp="1"/>
          </p:cNvSpPr>
          <p:nvPr>
            <p:ph type="ftr" sz="quarter" idx="15"/>
          </p:nvPr>
        </p:nvSpPr>
        <p:spPr>
          <a:xfrm>
            <a:off x="612774" y="6389688"/>
            <a:ext cx="4895329" cy="365125"/>
          </a:xfrm>
        </p:spPr>
        <p:txBody>
          <a:bodyPr/>
          <a:lstStyle/>
          <a:p>
            <a:pPr>
              <a:defRPr/>
            </a:pPr>
            <a:r>
              <a:rPr lang="en-GB" smtClean="0"/>
              <a:t>The outlook for the public finances</a:t>
            </a:r>
            <a:endParaRPr lang="en-GB" dirty="0"/>
          </a:p>
        </p:txBody>
      </p:sp>
      <p:sp>
        <p:nvSpPr>
          <p:cNvPr id="8" name="TextBox 11"/>
          <p:cNvSpPr txBox="1"/>
          <p:nvPr/>
        </p:nvSpPr>
        <p:spPr>
          <a:xfrm>
            <a:off x="6660232" y="2591994"/>
            <a:ext cx="2406892" cy="323180"/>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500" b="1" dirty="0" smtClean="0">
                <a:solidFill>
                  <a:srgbClr val="00B0F0"/>
                </a:solidFill>
                <a:latin typeface="+mj-lt"/>
              </a:rPr>
              <a:t>Conservative</a:t>
            </a:r>
            <a:endParaRPr lang="en-GB" sz="1500" b="1" dirty="0">
              <a:solidFill>
                <a:srgbClr val="00B0F0"/>
              </a:solidFill>
              <a:latin typeface="+mj-lt"/>
            </a:endParaRPr>
          </a:p>
        </p:txBody>
      </p:sp>
      <p:sp>
        <p:nvSpPr>
          <p:cNvPr id="11" name="TextBox 14"/>
          <p:cNvSpPr txBox="1"/>
          <p:nvPr/>
        </p:nvSpPr>
        <p:spPr>
          <a:xfrm>
            <a:off x="6660232" y="2167989"/>
            <a:ext cx="2406892" cy="323180"/>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500" b="1" dirty="0" smtClean="0">
                <a:solidFill>
                  <a:srgbClr val="FF0000"/>
                </a:solidFill>
                <a:latin typeface="+mj-lt"/>
              </a:rPr>
              <a:t>Labour</a:t>
            </a:r>
          </a:p>
        </p:txBody>
      </p:sp>
      <p:sp>
        <p:nvSpPr>
          <p:cNvPr id="12" name="TextBox 15"/>
          <p:cNvSpPr txBox="1"/>
          <p:nvPr/>
        </p:nvSpPr>
        <p:spPr>
          <a:xfrm>
            <a:off x="6660232" y="2389398"/>
            <a:ext cx="2406892" cy="323133"/>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500" b="1" dirty="0" smtClean="0">
                <a:solidFill>
                  <a:srgbClr val="ED8D1C"/>
                </a:solidFill>
                <a:latin typeface="+mj-lt"/>
              </a:rPr>
              <a:t>Liberal Democrats</a:t>
            </a:r>
          </a:p>
        </p:txBody>
      </p:sp>
    </p:spTree>
    <p:extLst>
      <p:ext uri="{BB962C8B-B14F-4D97-AF65-F5344CB8AC3E}">
        <p14:creationId xmlns:p14="http://schemas.microsoft.com/office/powerpoint/2010/main" xmlns="" val="26814397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2000"/>
                                        <p:tgtEl>
                                          <p:spTgt spid="7">
                                            <p:graphicEl>
                                              <a:chart seriesIdx="0" categoryIdx="-4" bldStep="series"/>
                                            </p:graphicEl>
                                          </p:spTgt>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2000"/>
                                        <p:tgtEl>
                                          <p:spTgt spid="7">
                                            <p:graphicEl>
                                              <a:chart seriesIdx="1"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8" dur="2000"/>
                                        <p:tgtEl>
                                          <p:spTgt spid="7">
                                            <p:graphicEl>
                                              <a:chart seriesIdx="2" categoryIdx="-4" bldStep="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1" dur="2000"/>
                                        <p:tgtEl>
                                          <p:spTgt spid="7">
                                            <p:graphicEl>
                                              <a:chart seriesIdx="3" categoryIdx="-4" bldStep="series"/>
                                            </p:graphicEl>
                                          </p:spTgt>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P spid="10" grpId="0"/>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541982" y="1582398"/>
          <a:ext cx="7918450" cy="4726922"/>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4"/>
          </p:nvPr>
        </p:nvSpPr>
        <p:spPr/>
        <p:txBody>
          <a:bodyPr/>
          <a:lstStyle/>
          <a:p>
            <a:pPr>
              <a:defRPr/>
            </a:pPr>
            <a:r>
              <a:rPr lang="en-US" smtClean="0"/>
              <a:t>© Institute for Fiscal Studies  </a:t>
            </a:r>
            <a:endParaRPr lang="en-GB"/>
          </a:p>
        </p:txBody>
      </p:sp>
      <p:sp>
        <p:nvSpPr>
          <p:cNvPr id="10" name="TextBox 9"/>
          <p:cNvSpPr txBox="1"/>
          <p:nvPr/>
        </p:nvSpPr>
        <p:spPr>
          <a:xfrm>
            <a:off x="3203848" y="1844824"/>
            <a:ext cx="2304256" cy="323165"/>
          </a:xfrm>
          <a:prstGeom prst="rect">
            <a:avLst/>
          </a:prstGeom>
          <a:noFill/>
        </p:spPr>
        <p:txBody>
          <a:bodyPr wrap="square">
            <a:spAutoFit/>
          </a:bodyPr>
          <a:lstStyle/>
          <a:p>
            <a:pPr>
              <a:defRPr/>
            </a:pPr>
            <a:r>
              <a:rPr lang="en-GB" sz="1500" b="1" dirty="0" smtClean="0">
                <a:solidFill>
                  <a:schemeClr val="accent1"/>
                </a:solidFill>
                <a:latin typeface="+mj-lt"/>
              </a:rPr>
              <a:t>Total public spending</a:t>
            </a:r>
          </a:p>
        </p:txBody>
      </p:sp>
      <p:sp>
        <p:nvSpPr>
          <p:cNvPr id="18" name="Title 17"/>
          <p:cNvSpPr>
            <a:spLocks noGrp="1"/>
          </p:cNvSpPr>
          <p:nvPr>
            <p:ph type="title"/>
          </p:nvPr>
        </p:nvSpPr>
        <p:spPr>
          <a:xfrm>
            <a:off x="612000" y="714788"/>
            <a:ext cx="6552288" cy="404728"/>
          </a:xfrm>
        </p:spPr>
        <p:txBody>
          <a:bodyPr/>
          <a:lstStyle/>
          <a:p>
            <a:r>
              <a:rPr lang="en-GB" sz="2200" dirty="0" smtClean="0">
                <a:solidFill>
                  <a:schemeClr val="accent2"/>
                </a:solidFill>
              </a:rPr>
              <a:t>Labour would push total spending to level never previously sustained in the UK …</a:t>
            </a:r>
          </a:p>
        </p:txBody>
      </p:sp>
      <p:sp>
        <p:nvSpPr>
          <p:cNvPr id="9" name="Footer Placeholder 8"/>
          <p:cNvSpPr>
            <a:spLocks noGrp="1"/>
          </p:cNvSpPr>
          <p:nvPr>
            <p:ph type="ftr" sz="quarter" idx="15"/>
          </p:nvPr>
        </p:nvSpPr>
        <p:spPr>
          <a:xfrm>
            <a:off x="612774" y="6389688"/>
            <a:ext cx="4895329" cy="365125"/>
          </a:xfrm>
        </p:spPr>
        <p:txBody>
          <a:bodyPr/>
          <a:lstStyle/>
          <a:p>
            <a:pPr>
              <a:defRPr/>
            </a:pPr>
            <a:r>
              <a:rPr lang="en-GB" smtClean="0"/>
              <a:t>The outlook for the public finances</a:t>
            </a:r>
            <a:endParaRPr lang="en-GB" dirty="0"/>
          </a:p>
        </p:txBody>
      </p:sp>
      <p:sp>
        <p:nvSpPr>
          <p:cNvPr id="8" name="TextBox 11"/>
          <p:cNvSpPr txBox="1"/>
          <p:nvPr/>
        </p:nvSpPr>
        <p:spPr>
          <a:xfrm>
            <a:off x="6588224" y="4717101"/>
            <a:ext cx="2406892" cy="323179"/>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500" b="1" dirty="0" smtClean="0">
                <a:solidFill>
                  <a:srgbClr val="00B0F0"/>
                </a:solidFill>
                <a:latin typeface="+mj-lt"/>
              </a:rPr>
              <a:t>Conservative</a:t>
            </a:r>
            <a:endParaRPr lang="en-GB" sz="1500" b="1" dirty="0">
              <a:solidFill>
                <a:srgbClr val="00B0F0"/>
              </a:solidFill>
              <a:latin typeface="+mj-lt"/>
            </a:endParaRPr>
          </a:p>
        </p:txBody>
      </p:sp>
      <p:sp>
        <p:nvSpPr>
          <p:cNvPr id="11" name="TextBox 14"/>
          <p:cNvSpPr txBox="1"/>
          <p:nvPr/>
        </p:nvSpPr>
        <p:spPr>
          <a:xfrm>
            <a:off x="6588224" y="4293096"/>
            <a:ext cx="2406892" cy="323179"/>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500" b="1" dirty="0" smtClean="0">
                <a:solidFill>
                  <a:srgbClr val="FF0000"/>
                </a:solidFill>
                <a:latin typeface="+mj-lt"/>
              </a:rPr>
              <a:t>Labour</a:t>
            </a:r>
          </a:p>
        </p:txBody>
      </p:sp>
      <p:sp>
        <p:nvSpPr>
          <p:cNvPr id="12" name="TextBox 15"/>
          <p:cNvSpPr txBox="1"/>
          <p:nvPr/>
        </p:nvSpPr>
        <p:spPr>
          <a:xfrm>
            <a:off x="6588224" y="4514505"/>
            <a:ext cx="2406892" cy="323132"/>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500" b="1" dirty="0" smtClean="0">
                <a:solidFill>
                  <a:srgbClr val="ED8D1C"/>
                </a:solidFill>
                <a:latin typeface="+mj-lt"/>
              </a:rPr>
              <a:t>Liberal Democrats</a:t>
            </a:r>
          </a:p>
        </p:txBody>
      </p:sp>
    </p:spTree>
    <p:extLst>
      <p:ext uri="{BB962C8B-B14F-4D97-AF65-F5344CB8AC3E}">
        <p14:creationId xmlns:p14="http://schemas.microsoft.com/office/powerpoint/2010/main" xmlns="" val="20011056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2000"/>
                                        <p:tgtEl>
                                          <p:spTgt spid="7">
                                            <p:graphicEl>
                                              <a:chart seriesIdx="0" categoryIdx="-4" bldStep="series"/>
                                            </p:graphicEl>
                                          </p:spTgt>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2000"/>
                                        <p:tgtEl>
                                          <p:spTgt spid="7">
                                            <p:graphicEl>
                                              <a:chart seriesIdx="1"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8" dur="2000"/>
                                        <p:tgtEl>
                                          <p:spTgt spid="7">
                                            <p:graphicEl>
                                              <a:chart seriesIdx="2" categoryIdx="-4" bldStep="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1" dur="2000"/>
                                        <p:tgtEl>
                                          <p:spTgt spid="7">
                                            <p:graphicEl>
                                              <a:chart seriesIdx="3" categoryIdx="-4" bldStep="series"/>
                                            </p:graphicEl>
                                          </p:spTgt>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P spid="10" grpId="0"/>
      <p:bldP spid="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but not to high levels by European standards</a:t>
            </a:r>
            <a:endParaRPr lang="en-GB" dirty="0"/>
          </a:p>
        </p:txBody>
      </p:sp>
      <p:sp>
        <p:nvSpPr>
          <p:cNvPr id="4" name="Date Placeholder 3"/>
          <p:cNvSpPr>
            <a:spLocks noGrp="1"/>
          </p:cNvSpPr>
          <p:nvPr>
            <p:ph type="dt" sz="half" idx="10"/>
          </p:nvPr>
        </p:nvSpPr>
        <p:spPr/>
        <p:txBody>
          <a:bodyPr/>
          <a:lstStyle/>
          <a:p>
            <a:pPr>
              <a:defRPr/>
            </a:pPr>
            <a:r>
              <a:rPr lang="en-US" smtClean="0"/>
              <a:t>© Institute for Fiscal Studies  </a:t>
            </a:r>
            <a:endParaRPr lang="en-GB" dirty="0"/>
          </a:p>
        </p:txBody>
      </p:sp>
      <p:sp>
        <p:nvSpPr>
          <p:cNvPr id="5" name="Footer Placeholder 4"/>
          <p:cNvSpPr>
            <a:spLocks noGrp="1"/>
          </p:cNvSpPr>
          <p:nvPr>
            <p:ph type="ftr" sz="quarter" idx="11"/>
          </p:nvPr>
        </p:nvSpPr>
        <p:spPr>
          <a:xfrm>
            <a:off x="612774" y="6389688"/>
            <a:ext cx="4319265" cy="365125"/>
          </a:xfrm>
        </p:spPr>
        <p:txBody>
          <a:bodyPr/>
          <a:lstStyle/>
          <a:p>
            <a:pPr>
              <a:defRPr/>
            </a:pPr>
            <a:r>
              <a:rPr lang="en-GB" smtClean="0"/>
              <a:t>The outlook for the public finances</a:t>
            </a:r>
            <a:endParaRPr lang="en-GB" dirty="0"/>
          </a:p>
        </p:txBody>
      </p:sp>
      <p:graphicFrame>
        <p:nvGraphicFramePr>
          <p:cNvPr id="7" name="Content Placeholder 6"/>
          <p:cNvGraphicFramePr>
            <a:graphicFrameLocks noGrp="1"/>
          </p:cNvGraphicFramePr>
          <p:nvPr>
            <p:ph idx="1"/>
            <p:extLst/>
          </p:nvPr>
        </p:nvGraphicFramePr>
        <p:xfrm>
          <a:off x="539552" y="1124744"/>
          <a:ext cx="7918450"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25576" y="3717032"/>
            <a:ext cx="2406864" cy="323165"/>
          </a:xfrm>
          <a:prstGeom prst="rect">
            <a:avLst/>
          </a:prstGeom>
          <a:noFill/>
        </p:spPr>
        <p:txBody>
          <a:bodyPr wrap="square">
            <a:spAutoFit/>
          </a:bodyPr>
          <a:lstStyle/>
          <a:p>
            <a:pPr>
              <a:defRPr/>
            </a:pPr>
            <a:r>
              <a:rPr lang="en-GB" sz="1500" b="1" dirty="0" smtClean="0">
                <a:solidFill>
                  <a:srgbClr val="00B0F0"/>
                </a:solidFill>
                <a:latin typeface="+mj-lt"/>
              </a:rPr>
              <a:t>UK, Conservative 2023</a:t>
            </a:r>
            <a:endParaRPr lang="en-GB" sz="1500" b="1" dirty="0">
              <a:solidFill>
                <a:srgbClr val="00B0F0"/>
              </a:solidFill>
              <a:latin typeface="+mj-lt"/>
            </a:endParaRPr>
          </a:p>
        </p:txBody>
      </p:sp>
      <p:sp>
        <p:nvSpPr>
          <p:cNvPr id="10" name="TextBox 9"/>
          <p:cNvSpPr txBox="1"/>
          <p:nvPr/>
        </p:nvSpPr>
        <p:spPr>
          <a:xfrm>
            <a:off x="6536424" y="2348880"/>
            <a:ext cx="2406864" cy="323165"/>
          </a:xfrm>
          <a:prstGeom prst="rect">
            <a:avLst/>
          </a:prstGeom>
          <a:noFill/>
        </p:spPr>
        <p:txBody>
          <a:bodyPr wrap="square">
            <a:spAutoFit/>
          </a:bodyPr>
          <a:lstStyle/>
          <a:p>
            <a:pPr>
              <a:defRPr/>
            </a:pPr>
            <a:r>
              <a:rPr lang="en-GB" sz="1500" b="1" dirty="0" smtClean="0">
                <a:solidFill>
                  <a:srgbClr val="FF0000"/>
                </a:solidFill>
                <a:latin typeface="+mj-lt"/>
              </a:rPr>
              <a:t>UK, Labour 2023</a:t>
            </a:r>
          </a:p>
        </p:txBody>
      </p:sp>
      <p:sp>
        <p:nvSpPr>
          <p:cNvPr id="11" name="TextBox 10"/>
          <p:cNvSpPr txBox="1"/>
          <p:nvPr/>
        </p:nvSpPr>
        <p:spPr>
          <a:xfrm>
            <a:off x="6125576" y="3897923"/>
            <a:ext cx="2406864" cy="323165"/>
          </a:xfrm>
          <a:prstGeom prst="rect">
            <a:avLst/>
          </a:prstGeom>
          <a:noFill/>
        </p:spPr>
        <p:txBody>
          <a:bodyPr wrap="square">
            <a:spAutoFit/>
          </a:bodyPr>
          <a:lstStyle/>
          <a:p>
            <a:pPr>
              <a:defRPr/>
            </a:pPr>
            <a:r>
              <a:rPr lang="en-GB" sz="1500" b="1" dirty="0" smtClean="0">
                <a:solidFill>
                  <a:schemeClr val="tx2"/>
                </a:solidFill>
                <a:latin typeface="+mj-lt"/>
              </a:rPr>
              <a:t>UK, 2019</a:t>
            </a:r>
            <a:endParaRPr lang="en-GB" sz="1500" b="1" dirty="0">
              <a:solidFill>
                <a:schemeClr val="tx2"/>
              </a:solidFill>
              <a:latin typeface="+mj-lt"/>
            </a:endParaRPr>
          </a:p>
        </p:txBody>
      </p:sp>
      <p:sp>
        <p:nvSpPr>
          <p:cNvPr id="12" name="TextBox 11"/>
          <p:cNvSpPr txBox="1"/>
          <p:nvPr/>
        </p:nvSpPr>
        <p:spPr>
          <a:xfrm>
            <a:off x="6125576" y="3537883"/>
            <a:ext cx="2406864" cy="323165"/>
          </a:xfrm>
          <a:prstGeom prst="rect">
            <a:avLst/>
          </a:prstGeom>
          <a:noFill/>
        </p:spPr>
        <p:txBody>
          <a:bodyPr wrap="square">
            <a:spAutoFit/>
          </a:bodyPr>
          <a:lstStyle/>
          <a:p>
            <a:pPr>
              <a:defRPr/>
            </a:pPr>
            <a:r>
              <a:rPr lang="en-GB" sz="1500" b="1" dirty="0" smtClean="0">
                <a:solidFill>
                  <a:srgbClr val="ED8D1C"/>
                </a:solidFill>
                <a:latin typeface="+mj-lt"/>
              </a:rPr>
              <a:t>UK, Lib Dem 2023</a:t>
            </a:r>
            <a:endParaRPr lang="en-GB" sz="1500" b="1" dirty="0">
              <a:solidFill>
                <a:srgbClr val="ED8D1C"/>
              </a:solidFill>
              <a:latin typeface="+mj-lt"/>
            </a:endParaRPr>
          </a:p>
        </p:txBody>
      </p:sp>
    </p:spTree>
    <p:extLst>
      <p:ext uri="{BB962C8B-B14F-4D97-AF65-F5344CB8AC3E}">
        <p14:creationId xmlns:p14="http://schemas.microsoft.com/office/powerpoint/2010/main" xmlns="" val="2461973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IFS Powerpoint template with examples">
  <a:themeElements>
    <a:clrScheme name="Custom 1">
      <a:dk1>
        <a:srgbClr val="333333"/>
      </a:dk1>
      <a:lt1>
        <a:sysClr val="window" lastClr="FFFFFF"/>
      </a:lt1>
      <a:dk2>
        <a:srgbClr val="336750"/>
      </a:dk2>
      <a:lt2>
        <a:srgbClr val="AFBC21"/>
      </a:lt2>
      <a:accent1>
        <a:srgbClr val="336750"/>
      </a:accent1>
      <a:accent2>
        <a:srgbClr val="AFBC21"/>
      </a:accent2>
      <a:accent3>
        <a:srgbClr val="D4D00E"/>
      </a:accent3>
      <a:accent4>
        <a:srgbClr val="93A445"/>
      </a:accent4>
      <a:accent5>
        <a:srgbClr val="B3B3B3"/>
      </a:accent5>
      <a:accent6>
        <a:srgbClr val="93A445"/>
      </a:accent6>
      <a:hlink>
        <a:srgbClr val="93A445"/>
      </a:hlink>
      <a:folHlink>
        <a:srgbClr val="D4D00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ey 1">
      <a:srgbClr val="333333"/>
    </a:custClr>
    <a:custClr name="Grey 2">
      <a:srgbClr val="666666"/>
    </a:custClr>
    <a:custClr name="Grey 3">
      <a:srgbClr val="808080"/>
    </a:custClr>
    <a:custClr name="Grey 4">
      <a:srgbClr val="B3B3B3"/>
    </a:custClr>
    <a:custClr name="Grey 5">
      <a:srgbClr val="E6E6E6"/>
    </a:custClr>
    <a:custClr name="Grey 6">
      <a:srgbClr val="F2F2F2"/>
    </a:custClr>
    <a:custClr name="Blue 1">
      <a:srgbClr val="1759A5"/>
    </a:custClr>
    <a:custClr name="Blue 2">
      <a:srgbClr val="2E8824"/>
    </a:custClr>
    <a:custClr name="Blue 3">
      <a:srgbClr val="46B8D3"/>
    </a:custClr>
    <a:custClr name="Red">
      <a:srgbClr val="F03240"/>
    </a:custClr>
    <a:custClr name="Orange">
      <a:srgbClr val="ED8D1C"/>
    </a:custClr>
    <a:custClr name="Yellow">
      <a:srgbClr val="FAC926"/>
    </a:custClr>
    <a:custClr name="Purple 1">
      <a:srgbClr val="3A1187"/>
    </a:custClr>
    <a:custClr name="Purple 2">
      <a:srgbClr val="6422D4"/>
    </a:custClr>
    <a:custClr name="Purple 3">
      <a:srgbClr val="872DFC"/>
    </a:custClr>
  </a:custClrLst>
  <a:extLst>
    <a:ext uri="{05A4C25C-085E-4340-85A3-A5531E510DB2}">
      <thm15:themeFamily xmlns:thm15="http://schemas.microsoft.com/office/thememl/2012/main" xmlns="" name="IFS_V4.pptx" id="{227118C0-BBD3-4B92-82FF-1281F53FF25F}" vid="{0C8E12AF-530E-4456-9219-D94FC8BF75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IFS Powerpoint template</Template>
  <TotalTime>0</TotalTime>
  <Words>1422</Words>
  <Application>Microsoft Office PowerPoint</Application>
  <PresentationFormat>On-screen Show (4:3)</PresentationFormat>
  <Paragraphs>185</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Noto Sans</vt:lpstr>
      <vt:lpstr>Times New Roman</vt:lpstr>
      <vt:lpstr>Calibri</vt:lpstr>
      <vt:lpstr>IFS Powerpoint template with examples</vt:lpstr>
      <vt:lpstr>The tax and spending plans in the Conservative, Labour and Liberal Democrat manifestos compared</vt:lpstr>
      <vt:lpstr>There is a huge gulf in the parties’ plans for  day-to-day spending on public services   Planned increase in day-to-day departmental spending, 2019−20 to 2023−24</vt:lpstr>
      <vt:lpstr>There is a huge gulf in the parties’ plans for  day-to-day spending on public services   Planned increase in day-to-day departmental spending, 2019−20 to 2023−24</vt:lpstr>
      <vt:lpstr>Whoever wins the election, public service spending is set to rise above 2010 levels</vt:lpstr>
      <vt:lpstr>But under the Conservatives’ and Liberal Democrats’ plans, day-to-day spending on public services outside of health won’t return to its 2010 peak </vt:lpstr>
      <vt:lpstr>Slide 6</vt:lpstr>
      <vt:lpstr>Labour and Lib Dems would increase investment to levels not seen since the early 1970s … </vt:lpstr>
      <vt:lpstr>Labour would push total spending to level never previously sustained in the UK …</vt:lpstr>
      <vt:lpstr>… but not to high levels by European standards</vt:lpstr>
      <vt:lpstr>Taxes to rise to historically high levels …</vt:lpstr>
      <vt:lpstr>Corporation tax revenue</vt:lpstr>
      <vt:lpstr>Illustrative outlook for public sector net debt, excluding Bank of England and Labour’s nationalisations</vt:lpstr>
      <vt:lpstr>Consequences of state pension promises</vt:lpstr>
      <vt:lpstr>Conclusion (1/2): very different offers</vt:lpstr>
      <vt:lpstr>Conclusion (2/2): risks in all these plans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2019-12-06T11:40:07Z</dcterms:created>
  <dcterms:modified xsi:type="dcterms:W3CDTF">2019-12-06T11:52:23Z</dcterms:modified>
</cp:coreProperties>
</file>