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430" r:id="rId3"/>
    <p:sldId id="517" r:id="rId4"/>
    <p:sldId id="534" r:id="rId5"/>
    <p:sldId id="547" r:id="rId6"/>
    <p:sldId id="520" r:id="rId7"/>
    <p:sldId id="545" r:id="rId8"/>
    <p:sldId id="548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  <a:srgbClr val="CCFFCC"/>
    <a:srgbClr val="FFCCFF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1923" autoAdjust="0"/>
    <p:restoredTop sz="75792" autoAdjust="0"/>
  </p:normalViewPr>
  <p:slideViewPr>
    <p:cSldViewPr>
      <p:cViewPr>
        <p:scale>
          <a:sx n="50" d="100"/>
          <a:sy n="50" d="100"/>
        </p:scale>
        <p:origin x="-81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44" y="-9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CECAB010-D237-40BD-BE30-B1A7ECACC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71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8926-EE80-41E6-83ED-0FE18633286B}" type="datetimeFigureOut">
              <a:rPr lang="en-GB" smtClean="0"/>
              <a:pPr/>
              <a:t>05/12/2019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DD6E-4076-4D07-9574-95E26FD97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54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8DF6-0CDE-4A5C-8281-E52F1F8A58C3}" type="slidenum">
              <a:rPr kumimoji="0" lang="en-GB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7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8DF6-0CDE-4A5C-8281-E52F1F8A58C3}" type="slidenum">
              <a:rPr kumimoji="0" lang="en-GB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8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C8DF6-0CDE-4A5C-8281-E52F1F8A58C3}" type="slidenum">
              <a:rPr lang="en-GB" sz="1200" baseline="-25000">
                <a:cs typeface="Times New Roman" pitchFamily="18" charset="0"/>
              </a:rPr>
              <a:pPr algn="r"/>
              <a:t>5</a:t>
            </a:fld>
            <a:endParaRPr lang="en-GB" sz="1200" baseline="-25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95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993300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698625"/>
          </a:xfrm>
        </p:spPr>
        <p:txBody>
          <a:bodyPr/>
          <a:lstStyle>
            <a:lvl1pPr>
              <a:defRPr>
                <a:solidFill>
                  <a:srgbClr val="9933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9460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514600" cy="939800"/>
          </a:xfrm>
          <a:prstGeom prst="rect">
            <a:avLst/>
          </a:prstGeom>
          <a:noFill/>
        </p:spPr>
      </p:pic>
      <p:grpSp>
        <p:nvGrpSpPr>
          <p:cNvPr id="19461" name="Group 5"/>
          <p:cNvGrpSpPr>
            <a:grpSpLocks/>
          </p:cNvGrpSpPr>
          <p:nvPr userDrawn="1"/>
        </p:nvGrpSpPr>
        <p:grpSpPr bwMode="auto">
          <a:xfrm>
            <a:off x="7086600" y="4267204"/>
            <a:ext cx="1905000" cy="2439991"/>
            <a:chOff x="4464" y="2688"/>
            <a:chExt cx="1200" cy="1537"/>
          </a:xfrm>
        </p:grpSpPr>
        <p:pic>
          <p:nvPicPr>
            <p:cNvPr id="19462" name="Picture 6" descr="LOGO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2688"/>
              <a:ext cx="1200" cy="971"/>
            </a:xfrm>
            <a:prstGeom prst="rect">
              <a:avLst/>
            </a:prstGeom>
            <a:noFill/>
          </p:spPr>
        </p:pic>
        <p:sp>
          <p:nvSpPr>
            <p:cNvPr id="19463" name="Text Box 7"/>
            <p:cNvSpPr txBox="1">
              <a:spLocks noChangeArrowheads="1"/>
            </p:cNvSpPr>
            <p:nvPr userDrawn="1"/>
          </p:nvSpPr>
          <p:spPr bwMode="auto">
            <a:xfrm>
              <a:off x="4464" y="3648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dirty="0">
                  <a:solidFill>
                    <a:srgbClr val="993300"/>
                  </a:solidFill>
                </a:rPr>
                <a:t>National Institute</a:t>
              </a:r>
              <a:br>
                <a:rPr lang="en-GB" dirty="0">
                  <a:solidFill>
                    <a:srgbClr val="993300"/>
                  </a:solidFill>
                </a:rPr>
              </a:br>
              <a:r>
                <a:rPr lang="en-GB" dirty="0">
                  <a:solidFill>
                    <a:srgbClr val="993300"/>
                  </a:solidFill>
                </a:rPr>
                <a:t>of </a:t>
              </a:r>
              <a:r>
                <a:rPr lang="en-GB" dirty="0" err="1">
                  <a:solidFill>
                    <a:srgbClr val="993300"/>
                  </a:solidFill>
                </a:rPr>
                <a:t>Ecoomic</a:t>
              </a:r>
              <a:r>
                <a:rPr lang="en-GB" dirty="0">
                  <a:solidFill>
                    <a:srgbClr val="993300"/>
                  </a:solidFill>
                </a:rPr>
                <a:t> and Social Research</a:t>
              </a:r>
              <a:r>
                <a:rPr lang="en-GB" dirty="0"/>
                <a:t> </a:t>
              </a:r>
            </a:p>
          </p:txBody>
        </p:sp>
      </p:grp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0" y="1676400"/>
            <a:ext cx="44196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0" y="0"/>
            <a:ext cx="685800" cy="6858000"/>
            <a:chOff x="0" y="0"/>
            <a:chExt cx="432" cy="4320"/>
          </a:xfrm>
        </p:grpSpPr>
        <p:sp>
          <p:nvSpPr>
            <p:cNvPr id="19466" name="AutoShape 10"/>
            <p:cNvSpPr>
              <a:spLocks noChangeArrowheads="1"/>
            </p:cNvSpPr>
            <p:nvPr userDrawn="1"/>
          </p:nvSpPr>
          <p:spPr bwMode="auto">
            <a:xfrm rot="5400000">
              <a:off x="-1944" y="1944"/>
              <a:ext cx="4320" cy="432"/>
            </a:xfrm>
            <a:prstGeom prst="roundRect">
              <a:avLst>
                <a:gd name="adj" fmla="val 16667"/>
              </a:avLst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auto">
            <a:xfrm>
              <a:off x="0" y="0"/>
              <a:ext cx="96" cy="4320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0"/>
            <a:ext cx="8610600" cy="6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931D-764C-44ED-8638-17C10FC404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E8E3-B857-4A38-A042-44B30F0ABC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16781760"/>
      </p:ext>
    </p:extLst>
  </p:cSld>
  <p:clrMapOvr>
    <a:masterClrMapping/>
  </p:clrMapOvr>
  <p:transition spd="slow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B4D0-13BA-4151-8BED-2EB1DBF661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9993-FFDE-4B32-967D-F739BBF67A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44994354"/>
      </p:ext>
    </p:extLst>
  </p:cSld>
  <p:clrMapOvr>
    <a:masterClrMapping/>
  </p:clrMapOvr>
  <p:transition spd="slow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F2F5-9B1C-41BB-9C1E-3FB8275A58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7B69-9512-46BF-A2F4-850E4EE44A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18916744"/>
      </p:ext>
    </p:extLst>
  </p:cSld>
  <p:clrMapOvr>
    <a:masterClrMapping/>
  </p:clrMapOvr>
  <p:transition spd="slow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D0D1-0EC0-44C0-B3B8-1055B6A813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D23D1-2453-46B8-9FFD-E4EF1DB1CD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24087180"/>
      </p:ext>
    </p:extLst>
  </p:cSld>
  <p:clrMapOvr>
    <a:masterClrMapping/>
  </p:clrMapOvr>
  <p:transition spd="slow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A948-4C6B-494E-B771-1E17BE81E2D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2ED1-0E35-4F4F-B6FE-DD215BB8ED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1748097"/>
      </p:ext>
    </p:extLst>
  </p:cSld>
  <p:clrMapOvr>
    <a:masterClrMapping/>
  </p:clrMapOvr>
  <p:transition spd="slow" advTm="5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7051-86C8-40FD-AE4E-51BD3B86853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2DC7E-A3D7-4455-888C-BCBCE86259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3336779"/>
      </p:ext>
    </p:extLst>
  </p:cSld>
  <p:clrMapOvr>
    <a:masterClrMapping/>
  </p:clrMapOvr>
  <p:transition spd="slow" advTm="5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DD7D-F183-4C9A-A0E3-639ED707D5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7217-952D-4C1C-A3CF-563503FEC7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08246238"/>
      </p:ext>
    </p:extLst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7C59-D12B-42DA-9E2A-1D99403CEF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0B71B-D1F2-452E-9F9E-7A3E0CBE52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77644367"/>
      </p:ext>
    </p:extLst>
  </p:cSld>
  <p:clrMapOvr>
    <a:masterClrMapping/>
  </p:clrMapOvr>
  <p:transition spd="slow" advTm="5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8BBB-80D4-4864-959C-618EADDF5FB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E36E4-69DD-45A2-8183-B524E33964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59395193"/>
      </p:ext>
    </p:extLst>
  </p:cSld>
  <p:clrMapOvr>
    <a:masterClrMapping/>
  </p:clrMapOvr>
  <p:transition spd="slow" advTm="5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DD65-9B77-4647-BD1A-ED8D2ECF61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45850-2009-4F4D-9480-6199DB3313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39344912"/>
      </p:ext>
    </p:extLst>
  </p:cSld>
  <p:clrMapOvr>
    <a:masterClrMapping/>
  </p:clrMapOvr>
  <p:transition spd="slow" advTm="5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4685-AE86-4816-B604-28D54B8E98F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A5CC-816A-4D24-80DC-0E7E9C9E17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71430019"/>
      </p:ext>
    </p:extLst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oundRect">
              <a:avLst>
                <a:gd name="adj" fmla="val 28273"/>
              </a:avLst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5400000">
            <a:off x="-2514600" y="3733800"/>
            <a:ext cx="57912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01CDB-45CF-4147-865E-8DC47EF8F2F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spcBef>
                <a:spcPct val="0"/>
              </a:spcBef>
            </a:pPr>
            <a:fld id="{2D3F29EC-4566-420F-AE55-5E0F8D8D74DB}" type="slidenum">
              <a:rPr lang="en-GB" altLang="en-US" smtClean="0">
                <a:latin typeface="Calibri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 advTm="5000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490664" y="5826125"/>
            <a:ext cx="4273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prstClr val="white"/>
                </a:solidFill>
              </a:rPr>
              <a:t> @</a:t>
            </a:r>
            <a:r>
              <a:rPr lang="en-GB" altLang="en-US" b="1" dirty="0" err="1">
                <a:solidFill>
                  <a:prstClr val="white"/>
                </a:solidFill>
              </a:rPr>
              <a:t>jdportes</a:t>
            </a:r>
            <a:r>
              <a:rPr lang="en-GB" altLang="en-US" b="1" dirty="0">
                <a:solidFill>
                  <a:prstClr val="white"/>
                </a:solidFill>
              </a:rPr>
              <a:t>  UKandEU.ac.uk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98" t="24097" r="8791" b="54216"/>
          <a:stretch>
            <a:fillRect/>
          </a:stretch>
        </p:blipFill>
        <p:spPr bwMode="auto">
          <a:xfrm>
            <a:off x="1444229" y="117476"/>
            <a:ext cx="61579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567928" y="2339322"/>
            <a:ext cx="83965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The economic impact of Brexit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Jonathan Portes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King’s College London &amp; </a:t>
            </a:r>
            <a:r>
              <a:rPr lang="en-GB" altLang="en-US" sz="3200" b="1" dirty="0" err="1">
                <a:solidFill>
                  <a:prstClr val="white"/>
                </a:solidFill>
              </a:rPr>
              <a:t>UKandEU</a:t>
            </a:r>
            <a:endParaRPr lang="en-GB" altLang="en-US" sz="3200" b="1" dirty="0">
              <a:solidFill>
                <a:prstClr val="white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December 2019</a:t>
            </a:r>
          </a:p>
        </p:txBody>
      </p:sp>
      <p:pic>
        <p:nvPicPr>
          <p:cNvPr id="2057" name="Picture 18" descr="https://upload.wikimedia.org/wikipedia/en/9/95/Esr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682" y="5203031"/>
            <a:ext cx="1035844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9309459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Trebuchet MS" pitchFamily="34" charset="0"/>
              </a:rPr>
              <a:t>Brexit scenarios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GB" sz="2000" dirty="0">
                <a:cs typeface="Times New Roman" pitchFamily="18" charset="0"/>
              </a:rPr>
              <a:t>	</a:t>
            </a:r>
          </a:p>
          <a:p>
            <a:pPr marL="609600" indent="-609600" eaLnBrk="1" hangingPunct="1"/>
            <a:r>
              <a:rPr lang="en-GB" sz="1600" dirty="0">
                <a:cs typeface="Times New Roman" pitchFamily="18" charset="0"/>
              </a:rPr>
              <a:t>Conservative majority: Brexit on 31/1/2020 (60%)</a:t>
            </a:r>
          </a:p>
          <a:p>
            <a:pPr marL="609600" indent="-609600" eaLnBrk="1" hangingPunct="1"/>
            <a:endParaRPr lang="en-GB" sz="1600" dirty="0"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GB" sz="1200" dirty="0">
                <a:cs typeface="Times New Roman" pitchFamily="18" charset="0"/>
              </a:rPr>
              <a:t>-	:</a:t>
            </a:r>
            <a:endParaRPr lang="en-GB" sz="1600" dirty="0">
              <a:cs typeface="Times New Roman" pitchFamily="18" charset="0"/>
            </a:endParaRPr>
          </a:p>
          <a:p>
            <a:pPr marL="1009650" lvl="1" indent="-609600"/>
            <a:r>
              <a:rPr lang="en-GB" sz="1600" dirty="0">
                <a:cs typeface="Times New Roman" pitchFamily="18" charset="0"/>
              </a:rPr>
              <a:t>No trade deal, no extension of transition. “WTO-rules” Brexit on 1/1/21 (20%)</a:t>
            </a:r>
          </a:p>
          <a:p>
            <a:pPr marL="1009650" lvl="1" indent="-609600"/>
            <a:endParaRPr lang="en-GB" sz="1600" dirty="0">
              <a:cs typeface="Times New Roman" pitchFamily="18" charset="0"/>
            </a:endParaRPr>
          </a:p>
          <a:p>
            <a:pPr marL="1009650" lvl="1" indent="-609600"/>
            <a:r>
              <a:rPr lang="en-GB" sz="1600" dirty="0">
                <a:cs typeface="Times New Roman" pitchFamily="18" charset="0"/>
              </a:rPr>
              <a:t>Barebones FTA “CETA-minus” (with or without transition extension)  - no tariffs on most goods, but no little/no regulatory alignment (30%)</a:t>
            </a:r>
          </a:p>
          <a:p>
            <a:pPr marL="1009650" lvl="1" indent="-609600"/>
            <a:endParaRPr lang="en-GB" sz="1600" dirty="0">
              <a:cs typeface="Times New Roman" pitchFamily="18" charset="0"/>
            </a:endParaRPr>
          </a:p>
          <a:p>
            <a:pPr marL="1009650" lvl="1" indent="-609600"/>
            <a:r>
              <a:rPr lang="en-GB" sz="1600" dirty="0">
                <a:cs typeface="Times New Roman" pitchFamily="18" charset="0"/>
              </a:rPr>
              <a:t>Extended transition, regulatory alignment in some areas, “CETA-plus” deal, including agri-food and perhaps some service sectors (10%)</a:t>
            </a:r>
          </a:p>
          <a:p>
            <a:pPr marL="400050" lvl="1" indent="0">
              <a:buNone/>
            </a:pPr>
            <a:endParaRPr lang="en-GB" sz="1600" dirty="0"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GB" sz="1600" dirty="0">
                <a:cs typeface="Times New Roman" pitchFamily="18" charset="0"/>
              </a:rPr>
              <a:t>No Conservative majority (40%)</a:t>
            </a:r>
          </a:p>
          <a:p>
            <a:pPr marL="400050" lvl="1" indent="0">
              <a:buNone/>
            </a:pPr>
            <a:endParaRPr lang="en-GB" sz="1600" dirty="0">
              <a:cs typeface="Times New Roman" pitchFamily="18" charset="0"/>
            </a:endParaRPr>
          </a:p>
          <a:p>
            <a:pPr marL="685800" lvl="1">
              <a:buFontTx/>
              <a:buChar char="-"/>
            </a:pPr>
            <a:r>
              <a:rPr lang="en-GB" sz="1600" dirty="0">
                <a:cs typeface="Times New Roman" pitchFamily="18" charset="0"/>
              </a:rPr>
              <a:t>Second referendum (30%)</a:t>
            </a:r>
          </a:p>
          <a:p>
            <a:pPr marL="685800" lvl="1">
              <a:buFontTx/>
              <a:buChar char="-"/>
            </a:pPr>
            <a:endParaRPr lang="en-GB" sz="1600" dirty="0">
              <a:cs typeface="Times New Roman" pitchFamily="18" charset="0"/>
            </a:endParaRPr>
          </a:p>
          <a:p>
            <a:pPr marL="685800" lvl="1">
              <a:buFontTx/>
              <a:buChar char="-"/>
            </a:pPr>
            <a:r>
              <a:rPr lang="en-GB" sz="1600" dirty="0">
                <a:cs typeface="Times New Roman" pitchFamily="18" charset="0"/>
              </a:rPr>
              <a:t>No majority for anything: No Deal, Johnson deal, continued limbo (10%)</a:t>
            </a:r>
          </a:p>
          <a:p>
            <a:pPr marL="1009650" lvl="1" indent="-609600"/>
            <a:endParaRPr lang="en-GB" sz="1600" dirty="0">
              <a:cs typeface="Times New Roman" pitchFamily="18" charset="0"/>
            </a:endParaRP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36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-99392"/>
            <a:ext cx="8610600" cy="1143000"/>
          </a:xfrm>
        </p:spPr>
        <p:txBody>
          <a:bodyPr/>
          <a:lstStyle/>
          <a:p>
            <a:r>
              <a:rPr lang="en-GB" sz="3000" dirty="0">
                <a:latin typeface="Trebuchet MS" pitchFamily="34" charset="0"/>
              </a:rPr>
              <a:t>How do we model the impacts of Brexit?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6544" y="764704"/>
            <a:ext cx="9057456" cy="5904656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GB" sz="2000" dirty="0">
                <a:cs typeface="Times New Roman" pitchFamily="18" charset="0"/>
              </a:rPr>
              <a:t>	</a:t>
            </a:r>
          </a:p>
          <a:p>
            <a:pPr marL="609600" indent="-609600" eaLnBrk="1" hangingPunct="1"/>
            <a:r>
              <a:rPr lang="en-GB" sz="2000" dirty="0">
                <a:cs typeface="Times New Roman" pitchFamily="18" charset="0"/>
              </a:rPr>
              <a:t>Short-term impacts: fall in the £, uncertainty</a:t>
            </a: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000" dirty="0">
                <a:cs typeface="Times New Roman" pitchFamily="18" charset="0"/>
              </a:rPr>
              <a:t>The weather is not the climate – short versus long term modelling</a:t>
            </a: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000" dirty="0">
                <a:cs typeface="Times New Roman" pitchFamily="18" charset="0"/>
              </a:rPr>
              <a:t>Long-term economic impacts</a:t>
            </a: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Trade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Migration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Productivity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Third country trade deals, changes to regulation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Conceptual issues around counterfactual analysis – the Brexit reset?</a:t>
            </a:r>
          </a:p>
          <a:p>
            <a:pPr marL="0" indent="0" eaLnBrk="1" hangingPunct="1">
              <a:buNone/>
            </a:pPr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endParaRPr lang="en-GB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8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4A29C-F9F8-40A3-84B1-C0F2B3AD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48680"/>
          </a:xfrm>
        </p:spPr>
        <p:txBody>
          <a:bodyPr/>
          <a:lstStyle/>
          <a:p>
            <a:r>
              <a:rPr lang="en-GB" sz="2800" dirty="0"/>
              <a:t>The May deal versus the Johnson deal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45FF2F9-A597-44AD-873B-37C1A7EF79A3}"/>
              </a:ext>
            </a:extLst>
          </p:cNvPr>
          <p:cNvGraphicFramePr>
            <a:graphicFrameLocks noGrp="1"/>
          </p:cNvGraphicFramePr>
          <p:nvPr/>
        </p:nvGraphicFramePr>
        <p:xfrm>
          <a:off x="1" y="620688"/>
          <a:ext cx="9144000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944">
                  <a:extLst>
                    <a:ext uri="{9D8B030D-6E8A-4147-A177-3AD203B41FA5}">
                      <a16:colId xmlns:a16="http://schemas.microsoft.com/office/drawing/2014/main" xmlns="" val="1242882489"/>
                    </a:ext>
                  </a:extLst>
                </a:gridCol>
                <a:gridCol w="498261">
                  <a:extLst>
                    <a:ext uri="{9D8B030D-6E8A-4147-A177-3AD203B41FA5}">
                      <a16:colId xmlns:a16="http://schemas.microsoft.com/office/drawing/2014/main" xmlns="" val="158671620"/>
                    </a:ext>
                  </a:extLst>
                </a:gridCol>
                <a:gridCol w="995650">
                  <a:extLst>
                    <a:ext uri="{9D8B030D-6E8A-4147-A177-3AD203B41FA5}">
                      <a16:colId xmlns:a16="http://schemas.microsoft.com/office/drawing/2014/main" xmlns="" val="253654022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712989281"/>
                    </a:ext>
                  </a:extLst>
                </a:gridCol>
                <a:gridCol w="3059833">
                  <a:extLst>
                    <a:ext uri="{9D8B030D-6E8A-4147-A177-3AD203B41FA5}">
                      <a16:colId xmlns:a16="http://schemas.microsoft.com/office/drawing/2014/main" xmlns="" val="1312344382"/>
                    </a:ext>
                  </a:extLst>
                </a:gridCol>
              </a:tblGrid>
              <a:tr h="502976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May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Johnson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602300"/>
                  </a:ext>
                </a:extLst>
              </a:tr>
              <a:tr h="646683">
                <a:tc gridSpan="3">
                  <a:txBody>
                    <a:bodyPr/>
                    <a:lstStyle/>
                    <a:p>
                      <a:r>
                        <a:rPr lang="en-GB" dirty="0"/>
                        <a:t>NI customs/tariffs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in EU Customs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in EU CU de facto but in UK legally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042030"/>
                  </a:ext>
                </a:extLst>
              </a:tr>
              <a:tr h="646683">
                <a:tc gridSpan="3">
                  <a:txBody>
                    <a:bodyPr/>
                    <a:lstStyle/>
                    <a:p>
                      <a:r>
                        <a:rPr lang="en-GB" dirty="0"/>
                        <a:t>GB customs/tariffs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GB in EU “customs territory”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 its own customs territory – but NI/</a:t>
                      </a:r>
                      <a:r>
                        <a:rPr lang="en-GB"/>
                        <a:t>GB customs border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8788303"/>
                  </a:ext>
                </a:extLst>
              </a:tr>
              <a:tr h="934098">
                <a:tc gridSpan="3">
                  <a:txBody>
                    <a:bodyPr/>
                    <a:lstStyle/>
                    <a:p>
                      <a:r>
                        <a:rPr lang="en-GB" dirty="0"/>
                        <a:t>Agriculture and manufactured goods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follows EU</a:t>
                      </a:r>
                    </a:p>
                    <a:p>
                      <a:r>
                        <a:rPr lang="en-GB" dirty="0"/>
                        <a:t>UK maintains comparable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follows EU</a:t>
                      </a:r>
                    </a:p>
                    <a:p>
                      <a:r>
                        <a:rPr lang="en-GB" dirty="0"/>
                        <a:t>UK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32290"/>
                  </a:ext>
                </a:extLst>
              </a:tr>
              <a:tr h="790391">
                <a:tc gridSpan="3">
                  <a:txBody>
                    <a:bodyPr/>
                    <a:lstStyle/>
                    <a:p>
                      <a:r>
                        <a:rPr lang="en-GB" dirty="0"/>
                        <a:t>Labour/environmental standards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 digression/level playing field provisions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7654017"/>
                  </a:ext>
                </a:extLst>
              </a:tr>
              <a:tr h="646683">
                <a:tc gridSpan="3"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 country FTAs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Services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622438"/>
                  </a:ext>
                </a:extLst>
              </a:tr>
              <a:tr h="922094">
                <a:tc gridSpan="2">
                  <a:txBody>
                    <a:bodyPr/>
                    <a:lstStyle/>
                    <a:p>
                      <a:r>
                        <a:rPr lang="en-GB" dirty="0"/>
                        <a:t>Likely EU-UK FTA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FTA, customs territory, some regulatory alignment: “Turkey+”?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Goods only: “Canada-minus”?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8793459"/>
                  </a:ext>
                </a:extLst>
              </a:tr>
              <a:tr h="574269">
                <a:tc>
                  <a:txBody>
                    <a:bodyPr/>
                    <a:lstStyle/>
                    <a:p>
                      <a:r>
                        <a:rPr lang="en-GB" dirty="0"/>
                        <a:t>Irish border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checks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6617613"/>
                  </a:ext>
                </a:extLst>
              </a:tr>
              <a:tr h="672825">
                <a:tc>
                  <a:txBody>
                    <a:bodyPr/>
                    <a:lstStyle/>
                    <a:p>
                      <a:r>
                        <a:rPr lang="en-GB" dirty="0"/>
                        <a:t>GB-NI border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Regulatory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Regulatory and customs checks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57087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E7BE6C-9DB7-4E48-A0E2-5C359A46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8D585C-9542-40A6-8ADB-FB06D74B2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387424"/>
            <a:ext cx="9067800" cy="72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00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 </a:t>
            </a:r>
            <a:br>
              <a:rPr lang="en-GB" dirty="0"/>
            </a:br>
            <a:r>
              <a:rPr lang="en-GB" sz="2800" dirty="0"/>
              <a:t>The impact of the parties’ Brexit plans</a:t>
            </a:r>
            <a:br>
              <a:rPr lang="en-GB" sz="2800" dirty="0"/>
            </a:br>
            <a:endParaRPr lang="en-GB" sz="2800" dirty="0">
              <a:latin typeface="Trebuchet MS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FB107325-6617-4A2B-AD7D-F78383FCE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8310126"/>
              </p:ext>
            </p:extLst>
          </p:nvPr>
        </p:nvGraphicFramePr>
        <p:xfrm>
          <a:off x="539552" y="1052736"/>
          <a:ext cx="9036496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4">
                  <a:extLst>
                    <a:ext uri="{9D8B030D-6E8A-4147-A177-3AD203B41FA5}">
                      <a16:colId xmlns:a16="http://schemas.microsoft.com/office/drawing/2014/main" xmlns="" val="4283058888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xmlns="" val="216542735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xmlns="" val="2826530194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xmlns="" val="2698586336"/>
                    </a:ext>
                  </a:extLst>
                </a:gridCol>
              </a:tblGrid>
              <a:tr h="1451316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deal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Johnson deal/FTA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WTO terms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85553"/>
                  </a:ext>
                </a:extLst>
              </a:tr>
              <a:tr h="1451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UKCE/LSE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-1.9% to -5.5%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-2.3% to -7%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-3.8 to -8.7%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4627138"/>
                  </a:ext>
                </a:extLst>
              </a:tr>
              <a:tr h="1451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HM Government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-2.1% to -2.7%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-3.4% to -6.9%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-6.3% to -9.5%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9743861"/>
                  </a:ext>
                </a:extLst>
              </a:tr>
              <a:tr h="1451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NIESR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-2.1%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-2.6%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12121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-3.8%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22282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7496FE-972A-4D7B-B5C9-BE481E13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34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4A29C-F9F8-40A3-84B1-C0F2B3AD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48680"/>
          </a:xfrm>
        </p:spPr>
        <p:txBody>
          <a:bodyPr/>
          <a:lstStyle/>
          <a:p>
            <a:r>
              <a:rPr lang="en-GB" sz="2800" dirty="0"/>
              <a:t>The May deal versus the Johnson deal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45FF2F9-A597-44AD-873B-37C1A7EF79A3}"/>
              </a:ext>
            </a:extLst>
          </p:cNvPr>
          <p:cNvGraphicFramePr>
            <a:graphicFrameLocks noGrp="1"/>
          </p:cNvGraphicFramePr>
          <p:nvPr/>
        </p:nvGraphicFramePr>
        <p:xfrm>
          <a:off x="1" y="620688"/>
          <a:ext cx="9144000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944">
                  <a:extLst>
                    <a:ext uri="{9D8B030D-6E8A-4147-A177-3AD203B41FA5}">
                      <a16:colId xmlns:a16="http://schemas.microsoft.com/office/drawing/2014/main" xmlns="" val="1242882489"/>
                    </a:ext>
                  </a:extLst>
                </a:gridCol>
                <a:gridCol w="498261">
                  <a:extLst>
                    <a:ext uri="{9D8B030D-6E8A-4147-A177-3AD203B41FA5}">
                      <a16:colId xmlns:a16="http://schemas.microsoft.com/office/drawing/2014/main" xmlns="" val="158671620"/>
                    </a:ext>
                  </a:extLst>
                </a:gridCol>
                <a:gridCol w="995650">
                  <a:extLst>
                    <a:ext uri="{9D8B030D-6E8A-4147-A177-3AD203B41FA5}">
                      <a16:colId xmlns:a16="http://schemas.microsoft.com/office/drawing/2014/main" xmlns="" val="253654022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712989281"/>
                    </a:ext>
                  </a:extLst>
                </a:gridCol>
                <a:gridCol w="3059833">
                  <a:extLst>
                    <a:ext uri="{9D8B030D-6E8A-4147-A177-3AD203B41FA5}">
                      <a16:colId xmlns:a16="http://schemas.microsoft.com/office/drawing/2014/main" xmlns="" val="1312344382"/>
                    </a:ext>
                  </a:extLst>
                </a:gridCol>
              </a:tblGrid>
              <a:tr h="502976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May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Johnson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602300"/>
                  </a:ext>
                </a:extLst>
              </a:tr>
              <a:tr h="646683">
                <a:tc gridSpan="3">
                  <a:txBody>
                    <a:bodyPr/>
                    <a:lstStyle/>
                    <a:p>
                      <a:r>
                        <a:rPr lang="en-GB" dirty="0"/>
                        <a:t>NI customs/tariffs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in EU Customs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in EU CU de facto but in UK legally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042030"/>
                  </a:ext>
                </a:extLst>
              </a:tr>
              <a:tr h="646683">
                <a:tc gridSpan="3">
                  <a:txBody>
                    <a:bodyPr/>
                    <a:lstStyle/>
                    <a:p>
                      <a:r>
                        <a:rPr lang="en-GB" dirty="0"/>
                        <a:t>GB customs/tariffs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GB in EU “customs territory”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 its own customs territory – but NI/</a:t>
                      </a:r>
                      <a:r>
                        <a:rPr lang="en-GB"/>
                        <a:t>GB customs border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8788303"/>
                  </a:ext>
                </a:extLst>
              </a:tr>
              <a:tr h="934098">
                <a:tc gridSpan="3">
                  <a:txBody>
                    <a:bodyPr/>
                    <a:lstStyle/>
                    <a:p>
                      <a:r>
                        <a:rPr lang="en-GB" dirty="0"/>
                        <a:t>Agriculture and manufactured goods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follows EU</a:t>
                      </a:r>
                    </a:p>
                    <a:p>
                      <a:r>
                        <a:rPr lang="en-GB" dirty="0"/>
                        <a:t>UK maintains comparable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 follows EU</a:t>
                      </a:r>
                    </a:p>
                    <a:p>
                      <a:r>
                        <a:rPr lang="en-GB" dirty="0"/>
                        <a:t>UK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32290"/>
                  </a:ext>
                </a:extLst>
              </a:tr>
              <a:tr h="790391">
                <a:tc gridSpan="3">
                  <a:txBody>
                    <a:bodyPr/>
                    <a:lstStyle/>
                    <a:p>
                      <a:r>
                        <a:rPr lang="en-GB" dirty="0"/>
                        <a:t>Labour/environmental standards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 digression/level playing field provisions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7654017"/>
                  </a:ext>
                </a:extLst>
              </a:tr>
              <a:tr h="646683">
                <a:tc gridSpan="3"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 country FTAs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Services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622438"/>
                  </a:ext>
                </a:extLst>
              </a:tr>
              <a:tr h="922094">
                <a:tc gridSpan="2">
                  <a:txBody>
                    <a:bodyPr/>
                    <a:lstStyle/>
                    <a:p>
                      <a:r>
                        <a:rPr lang="en-GB" dirty="0"/>
                        <a:t>Likely EU-UK FTA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FTA, customs territory, some regulatory alignment: “Turkey+”?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Goods only: “Canada-minus”?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8793459"/>
                  </a:ext>
                </a:extLst>
              </a:tr>
              <a:tr h="574269">
                <a:tc>
                  <a:txBody>
                    <a:bodyPr/>
                    <a:lstStyle/>
                    <a:p>
                      <a:r>
                        <a:rPr lang="en-GB" dirty="0"/>
                        <a:t>Irish border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checks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6617613"/>
                  </a:ext>
                </a:extLst>
              </a:tr>
              <a:tr h="672825">
                <a:tc>
                  <a:txBody>
                    <a:bodyPr/>
                    <a:lstStyle/>
                    <a:p>
                      <a:r>
                        <a:rPr lang="en-GB" dirty="0"/>
                        <a:t>GB-NI border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Regulatory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Regulatory and customs checks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57087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E7BE6C-9DB7-4E48-A0E2-5C359A46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29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490664" y="5826125"/>
            <a:ext cx="4273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@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jdportes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UKandEU.ac.uk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98" t="24097" r="8791" b="54216"/>
          <a:stretch>
            <a:fillRect/>
          </a:stretch>
        </p:blipFill>
        <p:spPr bwMode="auto">
          <a:xfrm>
            <a:off x="1444229" y="117476"/>
            <a:ext cx="61579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567928" y="2339322"/>
            <a:ext cx="83965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economic impact of Brexit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Jonathan Portes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King’s College London &amp;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UKandEU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December 2019</a:t>
            </a:r>
          </a:p>
        </p:txBody>
      </p:sp>
      <p:pic>
        <p:nvPicPr>
          <p:cNvPr id="2057" name="Picture 18" descr="https://upload.wikimedia.org/wikipedia/en/9/95/Esr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682" y="5203031"/>
            <a:ext cx="1035844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611231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kielsep03">
  <a:themeElements>
    <a:clrScheme name="kielsep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ielsep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elsep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19637</TotalTime>
  <Words>340</Words>
  <Application>Microsoft Office PowerPoint</Application>
  <PresentationFormat>On-screen Show (4:3)</PresentationFormat>
  <Paragraphs>123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kielsep03</vt:lpstr>
      <vt:lpstr>Office Theme</vt:lpstr>
      <vt:lpstr>Slide 1</vt:lpstr>
      <vt:lpstr>Brexit scenarios</vt:lpstr>
      <vt:lpstr>How do we model the impacts of Brexit?</vt:lpstr>
      <vt:lpstr>The May deal versus the Johnson deal</vt:lpstr>
      <vt:lpstr>  The impact of the parties’ Brexit plans </vt:lpstr>
      <vt:lpstr>The May deal versus the Johnson deal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Prospects for the UK economy</dc:title>
  <dc:creator>NIESR</dc:creator>
  <cp:lastModifiedBy>Admin</cp:lastModifiedBy>
  <cp:revision>500</cp:revision>
  <cp:lastPrinted>2018-10-22T14:48:10Z</cp:lastPrinted>
  <dcterms:created xsi:type="dcterms:W3CDTF">2003-07-23T08:42:09Z</dcterms:created>
  <dcterms:modified xsi:type="dcterms:W3CDTF">2019-12-05T17:00:24Z</dcterms:modified>
</cp:coreProperties>
</file>