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98" r:id="rId3"/>
    <p:sldId id="257" r:id="rId4"/>
    <p:sldId id="259" r:id="rId5"/>
    <p:sldId id="697" r:id="rId6"/>
    <p:sldId id="696" r:id="rId7"/>
    <p:sldId id="646" r:id="rId8"/>
    <p:sldId id="438" r:id="rId9"/>
    <p:sldId id="694" r:id="rId10"/>
    <p:sldId id="370" r:id="rId11"/>
    <p:sldId id="672" r:id="rId12"/>
    <p:sldId id="522" r:id="rId13"/>
    <p:sldId id="648" r:id="rId14"/>
    <p:sldId id="441" r:id="rId15"/>
    <p:sldId id="494" r:id="rId16"/>
    <p:sldId id="498" r:id="rId17"/>
    <p:sldId id="652" r:id="rId18"/>
    <p:sldId id="455" r:id="rId19"/>
    <p:sldId id="703" r:id="rId20"/>
    <p:sldId id="457" r:id="rId21"/>
    <p:sldId id="661" r:id="rId22"/>
    <p:sldId id="287" r:id="rId23"/>
    <p:sldId id="699" r:id="rId24"/>
    <p:sldId id="622" r:id="rId25"/>
    <p:sldId id="409" r:id="rId26"/>
    <p:sldId id="474" r:id="rId27"/>
    <p:sldId id="706" r:id="rId28"/>
    <p:sldId id="262" r:id="rId29"/>
    <p:sldId id="61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4" y="-3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5230D3-7BAA-4CC7-BD04-4F55DBEE9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D965576-4719-4761-A7E0-4994D17B9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C8C72D-0979-47F4-BFFD-31408F52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1B62-CFB3-4DF3-AF51-0B0F784A61F8}" type="datetimeFigureOut">
              <a:rPr lang="en-GB" smtClean="0"/>
              <a:pPr/>
              <a:t>08/12/2019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8C7106-F4D6-4211-AE12-1FD66B24E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A08203-2737-46C8-8F1A-EECB847A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118B-14AF-4C0C-AEED-5E6ECEC5E8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779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B32808-7F26-45F9-A052-C1AB8A403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0B0DC20-4925-4974-94D6-AB4AEBF6E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1E7C88-CEFE-4FB5-9893-AC49504CA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1B62-CFB3-4DF3-AF51-0B0F784A61F8}" type="datetimeFigureOut">
              <a:rPr lang="en-GB" smtClean="0"/>
              <a:pPr/>
              <a:t>08/12/2019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A8FEB9-A572-42EA-865D-90B66CD33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8ED142-B83E-4C1B-8878-6D889BFF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118B-14AF-4C0C-AEED-5E6ECEC5E8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490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CED356F-8B16-4188-83FB-6E558E74E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C23C69-772A-4D62-9BE3-8AB57201D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0DB8C0-F644-4DEF-A336-526274C7F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1B62-CFB3-4DF3-AF51-0B0F784A61F8}" type="datetimeFigureOut">
              <a:rPr lang="en-GB" smtClean="0"/>
              <a:pPr/>
              <a:t>08/12/2019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D22404-14BD-4713-960E-700D270E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729D4-6F50-4629-A078-913A0548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118B-14AF-4C0C-AEED-5E6ECEC5E8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4231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F524B1-E49E-4C81-BAD1-BC861FAD3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323276-234D-4D3B-92D5-E0FA64825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8C2216-2914-4E61-A59C-1A089F24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1B62-CFB3-4DF3-AF51-0B0F784A61F8}" type="datetimeFigureOut">
              <a:rPr lang="en-GB" smtClean="0"/>
              <a:pPr/>
              <a:t>08/12/2019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A230F9-E5AA-4C47-AC6D-523B81352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9EA2CC-EC70-4B96-A1F7-E7E09402A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118B-14AF-4C0C-AEED-5E6ECEC5E8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5490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D34626-6B1E-48EF-8658-9CD5F1C85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A36BB6-15D0-4202-96C8-270B88D79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2769BD-9640-4AA7-92DF-B3056058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1B62-CFB3-4DF3-AF51-0B0F784A61F8}" type="datetimeFigureOut">
              <a:rPr lang="en-GB" smtClean="0"/>
              <a:pPr/>
              <a:t>08/12/2019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91945B-952E-4BDE-932A-27D08545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649699-500C-445E-AB18-23DB0ECA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118B-14AF-4C0C-AEED-5E6ECEC5E8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2506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F516BD-13CC-4900-AFD8-009BD6C5C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B31F27-37BE-4E81-828C-0EFC21EB4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59F6A4-72A1-4DC3-A2C3-31BFD7C45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A160FE-B324-4639-9D3A-9C92C7EB3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1B62-CFB3-4DF3-AF51-0B0F784A61F8}" type="datetimeFigureOut">
              <a:rPr lang="en-GB" smtClean="0"/>
              <a:pPr/>
              <a:t>08/12/2019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E9F4F7-C8F7-4D25-A713-C25BF66E1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790F3E-C636-48BB-8716-DA44D047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118B-14AF-4C0C-AEED-5E6ECEC5E8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2403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F04D58-10A8-4B05-9FF6-730962682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F8E132-FB8C-4483-8232-333807706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156031-E2D0-43F9-BAF6-3D2A027AC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94A35A4-D6BD-489C-BFE8-ADB29DDAD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4A7476C-139A-4D72-905A-A12D0EF1E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7CA4841-9F74-4CD1-B5EC-E15A2AAA9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1B62-CFB3-4DF3-AF51-0B0F784A61F8}" type="datetimeFigureOut">
              <a:rPr lang="en-GB" smtClean="0"/>
              <a:pPr/>
              <a:t>08/12/2019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81CA7D1-C753-4757-B0DA-9AF9DF7A4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7DD571-1B72-4BC5-A2C3-3DC0FD74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118B-14AF-4C0C-AEED-5E6ECEC5E8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8454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A4A6C3-163F-4495-9C1F-73060C0AF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FBA32C4-1574-4622-A460-E64ECA453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1B62-CFB3-4DF3-AF51-0B0F784A61F8}" type="datetimeFigureOut">
              <a:rPr lang="en-GB" smtClean="0"/>
              <a:pPr/>
              <a:t>08/12/2019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18CDABC-0129-4E2A-AAD6-1DAFDBE4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B77237-0C82-4180-BD02-098C5032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118B-14AF-4C0C-AEED-5E6ECEC5E8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26639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6E65BA5-8985-4A93-A110-D2911F07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1B62-CFB3-4DF3-AF51-0B0F784A61F8}" type="datetimeFigureOut">
              <a:rPr lang="en-GB" smtClean="0"/>
              <a:pPr/>
              <a:t>08/12/2019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CBEBF0A-5980-4DAD-B1A5-599331EA2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67F6112-AAFD-448F-9E6A-AADE4D0A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118B-14AF-4C0C-AEED-5E6ECEC5E8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1067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69DFAF-7C73-40B5-ACF0-A12A847F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91C8A0-DFAA-4F63-82FA-0E5E5F4E2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D432ED-C252-4A40-9BED-BFC8283E3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5AFD4E-676A-45B0-AE2A-B2AEE67DE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1B62-CFB3-4DF3-AF51-0B0F784A61F8}" type="datetimeFigureOut">
              <a:rPr lang="en-GB" smtClean="0"/>
              <a:pPr/>
              <a:t>08/12/2019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00DA58-995E-4F34-BF85-181BE96BD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948BEE-978C-4498-A3C6-5478F983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118B-14AF-4C0C-AEED-5E6ECEC5E8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295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EC97E5-7267-49C0-8793-EF6161EED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645363D-4416-416F-8384-F675D286C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76A67F-8621-439C-BA8D-B3C45A6A1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4E341F-1DE7-4425-B71A-5F875511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1B62-CFB3-4DF3-AF51-0B0F784A61F8}" type="datetimeFigureOut">
              <a:rPr lang="en-GB" smtClean="0"/>
              <a:pPr/>
              <a:t>08/12/2019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110682-D4B7-4256-9E88-E4F71508A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12F58D-2E5E-40F5-9346-BF8C9D24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118B-14AF-4C0C-AEED-5E6ECEC5E8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5043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44E1E06-51C6-426F-958F-5A51D2A4D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3C818A-6EEE-4363-8B54-ABFF32135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DA6929-1F24-4414-AFA8-C107B7D39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01B62-CFB3-4DF3-AF51-0B0F784A61F8}" type="datetimeFigureOut">
              <a:rPr lang="en-GB" smtClean="0"/>
              <a:pPr/>
              <a:t>08/12/2019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69C99C-A554-409E-A497-AFAD76703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56BC9B-FD1C-4967-8F9B-0D7E9F8A4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0118B-14AF-4C0C-AEED-5E6ECEC5E8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9582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759E19-0E68-4270-83B2-0EA45F537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Impact of the Global Economy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84146B4-74FD-4F2F-BBD2-2843DE612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Vicky Pryce</a:t>
            </a:r>
          </a:p>
          <a:p>
            <a:r>
              <a:rPr lang="en-GB" b="1" dirty="0">
                <a:solidFill>
                  <a:srgbClr val="0070C0"/>
                </a:solidFill>
              </a:rPr>
              <a:t>Chief Economic Adviser</a:t>
            </a:r>
          </a:p>
          <a:p>
            <a:r>
              <a:rPr lang="en-GB" b="1" dirty="0">
                <a:solidFill>
                  <a:srgbClr val="0070C0"/>
                </a:solidFill>
              </a:rPr>
              <a:t>CEBR</a:t>
            </a:r>
          </a:p>
          <a:p>
            <a:r>
              <a:rPr lang="en-GB" dirty="0"/>
              <a:t>December 2019</a:t>
            </a:r>
          </a:p>
        </p:txBody>
      </p:sp>
    </p:spTree>
    <p:extLst>
      <p:ext uri="{BB962C8B-B14F-4D97-AF65-F5344CB8AC3E}">
        <p14:creationId xmlns:p14="http://schemas.microsoft.com/office/powerpoint/2010/main" xmlns="" val="2200966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 Area Manufacturing PMI">
            <a:extLst>
              <a:ext uri="{FF2B5EF4-FFF2-40B4-BE49-F238E27FC236}">
                <a16:creationId xmlns:a16="http://schemas.microsoft.com/office/drawing/2014/main" xmlns="" id="{D5F3944D-E95E-463B-B33F-B54D385A1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09750"/>
            <a:ext cx="10528495" cy="440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768262-02F7-4FDD-828D-16322F22E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IHS Markit Eurozone Manufacturing PMI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0433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xmlns="" id="{E516DBB8-5DD5-483A-BE59-A61591E79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7" y="719532"/>
            <a:ext cx="10444035" cy="59587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91D3D5B6-DC17-46FB-88D4-980897BE98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639211"/>
          </a:xfrm>
        </p:spPr>
        <p:txBody>
          <a:bodyPr>
            <a:normAutofit fontScale="90000"/>
          </a:bodyPr>
          <a:lstStyle/>
          <a:p>
            <a:pPr lvl="0"/>
            <a:r>
              <a:rPr lang="en-GB" sz="2300" b="1" i="1" dirty="0">
                <a:solidFill>
                  <a:srgbClr val="0070C0"/>
                </a:solidFill>
              </a:rPr>
              <a:t>In Eurozone trade slowdown main contributor as well as end of monetary stimulus- now resuming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D6D534ED-C1CA-4CCA-A95A-270AD2585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9" y="1404728"/>
            <a:ext cx="9847996" cy="454549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C58B8713-4BEC-48F4-B594-E6CBCE15603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3600" b="1"/>
              <a:t>Euro Area Business Climate Indicator fell again recently</a:t>
            </a:r>
            <a:endParaRPr lang="en-GB"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27E3ECA6-ECF9-43B4-9DC6-0449C9596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29" y="584612"/>
            <a:ext cx="9938476" cy="589113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C504D4B-A37B-44AB-8CCC-C5228684A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965" y="809472"/>
            <a:ext cx="8979106" cy="55313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0CD67C20-9344-45E0-95F4-BFB9F997D6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178853"/>
          </a:xfrm>
        </p:spPr>
        <p:txBody>
          <a:bodyPr/>
          <a:lstStyle/>
          <a:p>
            <a:pPr lvl="0"/>
            <a:r>
              <a:rPr lang="en-GB" sz="2800" b="1" i="1">
                <a:solidFill>
                  <a:srgbClr val="0070C0"/>
                </a:solidFill>
              </a:rPr>
              <a:t>In meantime , surprisingly </a:t>
            </a:r>
            <a:r>
              <a:rPr lang="en-GB" sz="2800" i="1">
                <a:solidFill>
                  <a:srgbClr val="0070C0"/>
                </a:solidFill>
              </a:rPr>
              <a:t>:</a:t>
            </a:r>
            <a:r>
              <a:rPr lang="en-GB" i="1">
                <a:solidFill>
                  <a:srgbClr val="0070C0"/>
                </a:solidFill>
              </a:rPr>
              <a:t/>
            </a:r>
            <a:br>
              <a:rPr lang="en-GB" i="1">
                <a:solidFill>
                  <a:srgbClr val="0070C0"/>
                </a:solidFill>
              </a:rPr>
            </a:br>
            <a:endParaRPr lang="en-GB" i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2CC610F-DAAB-4F0F-9452-D15ED7FE6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3" y="972455"/>
            <a:ext cx="11544300" cy="51664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xmlns="" id="{9CBEE974-EAA4-4C90-B3C0-DE5AE3EB2E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607335"/>
          </a:xfrm>
        </p:spPr>
        <p:txBody>
          <a:bodyPr/>
          <a:lstStyle/>
          <a:p>
            <a:pPr lvl="0"/>
            <a:r>
              <a:rPr lang="en-GB" sz="2800" b="1">
                <a:solidFill>
                  <a:srgbClr val="548235"/>
                </a:solidFill>
              </a:rPr>
              <a:t>Has your country benefited from being a member of the EU</a:t>
            </a:r>
            <a:r>
              <a:rPr lang="en-GB" sz="2800">
                <a:solidFill>
                  <a:srgbClr val="548235"/>
                </a:solidFill>
              </a:rPr>
              <a:t>/ (% EU)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D1D5B50-805C-471E-ADAB-422A668A4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69" y="232230"/>
            <a:ext cx="10871201" cy="605245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9FC604B-A009-4207-8C80-B09C0B039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960" y="647111"/>
            <a:ext cx="10044336" cy="575368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EBDF26-7D81-41A1-8FEF-177E956AF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824" y="787792"/>
            <a:ext cx="9453487" cy="561300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579D0CC-2CA2-4F63-BFC7-3B135521A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247" y="1452560"/>
            <a:ext cx="10193310" cy="52180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map&#10;&#10;Description automatically generated">
            <a:extLst>
              <a:ext uri="{FF2B5EF4-FFF2-40B4-BE49-F238E27FC236}">
                <a16:creationId xmlns:a16="http://schemas.microsoft.com/office/drawing/2014/main" xmlns="" id="{22542C4C-6A20-42B7-8548-A04FAFC49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81" y="1179438"/>
            <a:ext cx="9064282" cy="514184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56239EAB-7158-48BA-8546-4D25F9D5CB7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3600" b="1">
                <a:solidFill>
                  <a:srgbClr val="203864"/>
                </a:solidFill>
              </a:rPr>
              <a:t>OECD- Business Confidence Index-continues to decline</a:t>
            </a:r>
            <a:r>
              <a:rPr lang="en-GB" sz="4000" b="1"/>
              <a:t/>
            </a:r>
            <a:br>
              <a:rPr lang="en-GB" sz="4000" b="1"/>
            </a:br>
            <a:endParaRPr lang="en-GB" sz="4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FDCDAAA-0227-4A29-BB0D-C9A989611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4" y="576776"/>
            <a:ext cx="10030263" cy="566928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48DF321C-6C84-42FD-BF80-8E36DEED79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1341" y="0"/>
            <a:ext cx="10189314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1DB7B8C-B13E-4836-AD61-68F24994C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26" y="777925"/>
            <a:ext cx="9853684" cy="56201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14A06F91-E4B0-4528-9D3A-34A7BEDC18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-682389"/>
            <a:ext cx="10515600" cy="2373078"/>
          </a:xfrm>
        </p:spPr>
        <p:txBody>
          <a:bodyPr/>
          <a:lstStyle/>
          <a:p>
            <a:pPr lvl="0"/>
            <a:r>
              <a:rPr lang="en-GB" sz="1800" b="1" i="1"/>
              <a:t>       </a:t>
            </a:r>
            <a:r>
              <a:rPr lang="en-GB" sz="2000" b="1" i="1"/>
              <a:t>Why worry</a:t>
            </a:r>
            <a:r>
              <a:rPr lang="en-GB" sz="2000" i="1"/>
              <a:t>: source: London First-June 2016- threat over passporting,  Euro Clearing, EAB etc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9D0E39B5-F0FB-45F6-9D43-972504188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3" y="1809524"/>
            <a:ext cx="10314477" cy="46812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xmlns="" id="{F31D6D48-11B6-47C7-8BB5-F260DA89DB0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2400" b="1" i="1">
                <a:solidFill>
                  <a:srgbClr val="0070C0"/>
                </a:solidFill>
              </a:rPr>
              <a:t>UK Economy already in trouble: has grown some 3% slower since referendum than otherwise and contracted in Q2 </a:t>
            </a:r>
            <a:r>
              <a:rPr lang="en-GB" sz="2400" b="1" i="1">
                <a:solidFill>
                  <a:srgbClr val="2F5597"/>
                </a:solidFill>
              </a:rPr>
              <a:t>with productivity falling or stagnatn years :  </a:t>
            </a:r>
            <a:r>
              <a:rPr lang="en-GB" sz="2400" b="1"/>
              <a:t>United Kingdom GDP Growth Rate-% q-on-q</a:t>
            </a:r>
            <a:endParaRPr lang="en-GB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map&#10;&#10;Description automatically generated">
            <a:extLst>
              <a:ext uri="{FF2B5EF4-FFF2-40B4-BE49-F238E27FC236}">
                <a16:creationId xmlns:a16="http://schemas.microsoft.com/office/drawing/2014/main" xmlns="" id="{37F7FD0F-5D1A-490E-A350-8D35CEC90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6" y="1809524"/>
            <a:ext cx="10972800" cy="45341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xmlns="" id="{001B0210-8B4F-4D19-8A4F-5FDAEC536B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820396" cy="1325559"/>
          </a:xfrm>
        </p:spPr>
        <p:txBody>
          <a:bodyPr/>
          <a:lstStyle/>
          <a:p>
            <a:pPr lvl="0"/>
            <a:r>
              <a:rPr lang="en-GB" b="1"/>
              <a:t>United Kingdom Business Investment- </a:t>
            </a:r>
            <a:r>
              <a:rPr lang="en-GB" sz="3200" b="1"/>
              <a:t>% change</a:t>
            </a:r>
            <a:endParaRPr lang="en-GB" sz="3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8600F79-5F6B-4193-AD06-F4C2D4EFC4B8}"/>
              </a:ext>
            </a:extLst>
          </p:cNvPr>
          <p:cNvSpPr/>
          <p:nvPr/>
        </p:nvSpPr>
        <p:spPr>
          <a:xfrm>
            <a:off x="8483602" y="3322316"/>
            <a:ext cx="1168402" cy="518163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FDD10C-3E77-42B1-8CE8-8BF7DB9E3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6" y="1693889"/>
            <a:ext cx="10296994" cy="44783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5C395E0C-8FF0-456D-B350-702C095B17A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b" anchorCtr="1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en-GB" sz="2400" b="1" i="1">
                <a:solidFill>
                  <a:srgbClr val="2F5597"/>
                </a:solidFill>
                <a:latin typeface="Museo Sans 500" pitchFamily="2"/>
              </a:rPr>
              <a:t>But in meantime economy suffering</a:t>
            </a:r>
            <a:r>
              <a:rPr lang="en-GB" sz="2400" b="1">
                <a:latin typeface="Museo Sans 500" pitchFamily="2"/>
              </a:rPr>
              <a:t>: Foreign greenfield investment volumes down 30% in three years to June, new employment created down by 19%</a:t>
            </a:r>
          </a:p>
          <a:p>
            <a:pPr lvl="0" algn="ctr">
              <a:lnSpc>
                <a:spcPct val="120000"/>
              </a:lnSpc>
            </a:pPr>
            <a:r>
              <a:rPr lang="en-US" sz="2800" b="1">
                <a:solidFill>
                  <a:srgbClr val="4472C4"/>
                </a:solidFill>
                <a:latin typeface="Museo Sans 500" pitchFamily="2"/>
              </a:rPr>
              <a:t>-</a:t>
            </a:r>
            <a:endParaRPr lang="en-US" sz="2800">
              <a:solidFill>
                <a:srgbClr val="4472C4"/>
              </a:solidFill>
              <a:latin typeface="Museo Sans 500" pitchFamily="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0804A6F-1407-40EB-A5B5-9DC83C825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07" y="824249"/>
            <a:ext cx="10212942" cy="546064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8AFE653-DDF0-4F4C-9942-97744D16B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09523"/>
            <a:ext cx="10331548" cy="44646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5A6DECF0-3DCB-42A9-96A9-8901753A5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effectLst/>
              </a:rPr>
              <a:t>Indicators of output growth: </a:t>
            </a:r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  <a:effectLst/>
              </a:rPr>
              <a:t>United Kingdom Composite PMI- joint lowest since July 2016(referendum)falls in manufacturing, service and separately  construction- </a:t>
            </a:r>
            <a:r>
              <a:rPr lang="en-GB" sz="2800" b="1" i="1" dirty="0">
                <a:effectLst/>
              </a:rPr>
              <a:t>below 50 indicates decline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xmlns="" val="3442204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A955A1F-8E1D-4D4E-B4E6-5550EFBD5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7096" y="1055076"/>
            <a:ext cx="9337808" cy="58029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819E35-21C8-4AEF-B0F0-AAE96306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295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</a:rPr>
              <a:t>Meanwhile debate on what sort of country we want to be has intensified during election campaign</a:t>
            </a:r>
          </a:p>
        </p:txBody>
      </p:sp>
    </p:spTree>
    <p:extLst>
      <p:ext uri="{BB962C8B-B14F-4D97-AF65-F5344CB8AC3E}">
        <p14:creationId xmlns:p14="http://schemas.microsoft.com/office/powerpoint/2010/main" xmlns="" val="3283463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83F900D-E901-4198-9509-05A8C694B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33496"/>
            <a:ext cx="10953753" cy="50863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8A1794CC-65AA-4C7C-9D45-A58BF0065B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758823"/>
          </a:xfrm>
        </p:spPr>
        <p:txBody>
          <a:bodyPr>
            <a:normAutofit fontScale="90000"/>
          </a:bodyPr>
          <a:lstStyle/>
          <a:p>
            <a:pPr lvl="0"/>
            <a:r>
              <a:rPr lang="en-GB" sz="3200" b="1" dirty="0">
                <a:solidFill>
                  <a:srgbClr val="0070C0"/>
                </a:solidFill>
              </a:rPr>
              <a:t>Funding needs will rise under either government persist but borrowing costs remain low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BE4A4C2-1779-4329-BB3E-644B3222A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717452"/>
            <a:ext cx="9073662" cy="551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8200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social media post&#10;&#10;Description automatically generated">
            <a:extLst>
              <a:ext uri="{FF2B5EF4-FFF2-40B4-BE49-F238E27FC236}">
                <a16:creationId xmlns:a16="http://schemas.microsoft.com/office/drawing/2014/main" xmlns="" id="{F36944D6-1FC3-48A4-A86E-5F3D31A6B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74" y="295423"/>
            <a:ext cx="10621107" cy="6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279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F146D5D-84AC-4597-8B08-D4455ACB0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3" y="1683026"/>
            <a:ext cx="11245949" cy="480984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DBE33E70-B7D9-40E5-A7FF-F1AC4C5C4C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3" y="583094"/>
            <a:ext cx="11245949" cy="1351720"/>
          </a:xfrm>
        </p:spPr>
        <p:txBody>
          <a:bodyPr/>
          <a:lstStyle/>
          <a:p>
            <a:pPr lvl="0"/>
            <a:r>
              <a:rPr lang="en-GB" sz="2900" b="1"/>
              <a:t>..now slowing down: Trade volumes- </a:t>
            </a:r>
            <a:r>
              <a:rPr lang="en-GB" sz="2900" b="1">
                <a:solidFill>
                  <a:srgbClr val="FF0000"/>
                </a:solidFill>
              </a:rPr>
              <a:t>red line </a:t>
            </a:r>
            <a:r>
              <a:rPr lang="en-GB" sz="2900" b="1"/>
              <a:t>year on year, </a:t>
            </a:r>
            <a:r>
              <a:rPr lang="en-GB" sz="2900" b="1">
                <a:solidFill>
                  <a:srgbClr val="70AD47"/>
                </a:solidFill>
              </a:rPr>
              <a:t>green bars </a:t>
            </a:r>
            <a:r>
              <a:rPr lang="en-GB" sz="2600" b="1"/>
              <a:t>quarterly change % </a:t>
            </a:r>
            <a:r>
              <a:rPr lang="en-GB" sz="1600" b="1" i="1"/>
              <a:t>Source: OECD</a:t>
            </a:r>
            <a:r>
              <a:rPr lang="en-GB" sz="3500" b="1"/>
              <a:t/>
            </a:r>
            <a:br>
              <a:rPr lang="en-GB" sz="3500" b="1"/>
            </a:br>
            <a:endParaRPr lang="en-GB"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2D67101-E755-47EF-A663-7DF122BD9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3" y="1392942"/>
            <a:ext cx="10032997" cy="51384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6D191F76-A08F-434C-AF13-CD0C14B8196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>
                <a:solidFill>
                  <a:srgbClr val="C55A11"/>
                </a:solidFill>
              </a:rPr>
              <a:t>Latest WTO trade outlook gloomier still</a:t>
            </a:r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5C315E-8914-413D-B332-4381944C8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3" y="1537252"/>
            <a:ext cx="10121347" cy="47791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AC0172AC-DB42-45F6-B7A8-0623595E3F5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3200" b="1"/>
              <a:t>OECD latest forecast for world growth – </a:t>
            </a:r>
            <a:r>
              <a:rPr lang="en-GB" sz="2300" b="1">
                <a:solidFill>
                  <a:srgbClr val="548235"/>
                </a:solidFill>
              </a:rPr>
              <a:t>November 2018</a:t>
            </a:r>
            <a:r>
              <a:rPr lang="en-GB" sz="2300" b="1"/>
              <a:t>, </a:t>
            </a:r>
            <a:r>
              <a:rPr lang="en-GB" sz="2300" b="1">
                <a:solidFill>
                  <a:srgbClr val="2E75B6"/>
                </a:solidFill>
              </a:rPr>
              <a:t>May 2019</a:t>
            </a:r>
            <a:r>
              <a:rPr lang="en-GB" sz="2300" b="1"/>
              <a:t>, </a:t>
            </a:r>
            <a:r>
              <a:rPr lang="en-GB" sz="2300" b="1">
                <a:solidFill>
                  <a:srgbClr val="FF0000"/>
                </a:solidFill>
              </a:rPr>
              <a:t>September 2019</a:t>
            </a:r>
            <a:r>
              <a:rPr lang="en-GB" sz="3200" b="1">
                <a:solidFill>
                  <a:srgbClr val="ED7D31"/>
                </a:solidFill>
              </a:rPr>
              <a:t/>
            </a:r>
            <a:br>
              <a:rPr lang="en-GB" sz="3200" b="1">
                <a:solidFill>
                  <a:srgbClr val="ED7D31"/>
                </a:solidFill>
              </a:rPr>
            </a:br>
            <a:endParaRPr lang="en-GB"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106490-9986-4557-BA7B-E2A046E6E0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b="1">
                <a:solidFill>
                  <a:srgbClr val="1F4E79"/>
                </a:solidFill>
              </a:rPr>
              <a:t>Risks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B8CC9A-7803-4098-91E3-33EC90F9EB8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477103"/>
            <a:ext cx="10515600" cy="5015767"/>
          </a:xfrm>
        </p:spPr>
        <p:txBody>
          <a:bodyPr/>
          <a:lstStyle/>
          <a:p>
            <a:pPr lvl="0">
              <a:lnSpc>
                <a:spcPct val="60000"/>
              </a:lnSpc>
            </a:pPr>
            <a:r>
              <a:rPr lang="en-US" sz="2000" b="1" i="1" dirty="0"/>
              <a:t>Trade protectionism more harmful than past as world trade rising as share of GDP</a:t>
            </a:r>
          </a:p>
          <a:p>
            <a:pPr lvl="0">
              <a:lnSpc>
                <a:spcPct val="60000"/>
              </a:lnSpc>
            </a:pPr>
            <a:endParaRPr lang="en-US" sz="2000" b="1" i="1" dirty="0"/>
          </a:p>
          <a:p>
            <a:pPr lvl="0">
              <a:lnSpc>
                <a:spcPct val="60000"/>
              </a:lnSpc>
            </a:pPr>
            <a:r>
              <a:rPr lang="en-US" sz="2000" b="1" i="1" dirty="0"/>
              <a:t>US/China </a:t>
            </a:r>
            <a:r>
              <a:rPr lang="en-US" sz="2000" b="1" i="1" dirty="0" err="1"/>
              <a:t>etc</a:t>
            </a:r>
            <a:r>
              <a:rPr lang="en-US" sz="2000" b="1" i="1" dirty="0"/>
              <a:t> trade wars have dampening effect on growth</a:t>
            </a:r>
          </a:p>
          <a:p>
            <a:pPr lvl="0">
              <a:lnSpc>
                <a:spcPct val="60000"/>
              </a:lnSpc>
            </a:pPr>
            <a:endParaRPr lang="en-US" sz="2000" b="1" i="1" dirty="0"/>
          </a:p>
          <a:p>
            <a:pPr lvl="0">
              <a:lnSpc>
                <a:spcPct val="60000"/>
              </a:lnSpc>
            </a:pPr>
            <a:r>
              <a:rPr lang="en-US" sz="2000" b="1" i="1" dirty="0"/>
              <a:t>Number of emerging economies exposed to high public sector and  for some </a:t>
            </a:r>
            <a:r>
              <a:rPr lang="en-US" sz="2000" b="1" i="1" dirty="0" err="1"/>
              <a:t>alsolarge</a:t>
            </a:r>
            <a:r>
              <a:rPr lang="en-US" sz="2000" b="1" i="1" dirty="0"/>
              <a:t> foreign currency debt- China, Greece, Venezuela, </a:t>
            </a:r>
            <a:r>
              <a:rPr lang="en-US" sz="2000" b="1" i="1" dirty="0" err="1"/>
              <a:t>Argentina,Turkey</a:t>
            </a:r>
            <a:r>
              <a:rPr lang="en-US" sz="2000" b="1" i="1" dirty="0"/>
              <a:t>, Mexico, Russia, Brazil, India, </a:t>
            </a:r>
            <a:r>
              <a:rPr lang="en-US" sz="2000" b="1" i="1" dirty="0" err="1"/>
              <a:t>etc</a:t>
            </a:r>
            <a:endParaRPr lang="en-US" sz="2000" b="1" i="1" dirty="0"/>
          </a:p>
          <a:p>
            <a:pPr marL="0" lvl="0" indent="0">
              <a:lnSpc>
                <a:spcPct val="60000"/>
              </a:lnSpc>
              <a:buNone/>
            </a:pPr>
            <a:endParaRPr lang="en-US" sz="2000" b="1" i="1" dirty="0"/>
          </a:p>
          <a:p>
            <a:pPr lvl="0">
              <a:lnSpc>
                <a:spcPct val="60000"/>
              </a:lnSpc>
            </a:pPr>
            <a:r>
              <a:rPr lang="en-US" sz="2000" b="1" i="1" dirty="0"/>
              <a:t>High private sector debt creates vulnerabilities- e.g. in China, 160% of GDP</a:t>
            </a:r>
          </a:p>
          <a:p>
            <a:pPr lvl="0">
              <a:lnSpc>
                <a:spcPct val="60000"/>
              </a:lnSpc>
            </a:pPr>
            <a:endParaRPr lang="en-US" sz="2000" b="1" i="1" dirty="0"/>
          </a:p>
          <a:p>
            <a:pPr lvl="0">
              <a:lnSpc>
                <a:spcPct val="60000"/>
              </a:lnSpc>
            </a:pPr>
            <a:r>
              <a:rPr lang="en-US" sz="2000" b="1" i="1" dirty="0"/>
              <a:t>Deep financial integration means contagion and domino effect ever present </a:t>
            </a:r>
          </a:p>
          <a:p>
            <a:pPr lvl="0">
              <a:lnSpc>
                <a:spcPct val="60000"/>
              </a:lnSpc>
            </a:pPr>
            <a:endParaRPr lang="en-US" sz="2000" b="1" i="1" dirty="0"/>
          </a:p>
          <a:p>
            <a:pPr lvl="0">
              <a:lnSpc>
                <a:spcPct val="60000"/>
              </a:lnSpc>
            </a:pPr>
            <a:r>
              <a:rPr lang="en-US" sz="2000" b="1" i="1" dirty="0"/>
              <a:t>China’s increasing trade ambitions</a:t>
            </a:r>
          </a:p>
          <a:p>
            <a:pPr lvl="0">
              <a:lnSpc>
                <a:spcPct val="60000"/>
              </a:lnSpc>
            </a:pPr>
            <a:endParaRPr lang="en-US" sz="2000" b="1" i="1" dirty="0"/>
          </a:p>
          <a:p>
            <a:pPr lvl="0">
              <a:lnSpc>
                <a:spcPct val="60000"/>
              </a:lnSpc>
            </a:pPr>
            <a:r>
              <a:rPr lang="en-US" sz="2000" b="1" i="1" dirty="0"/>
              <a:t>Brexit and worries about trade deals ahead</a:t>
            </a:r>
          </a:p>
          <a:p>
            <a:pPr lvl="0">
              <a:lnSpc>
                <a:spcPct val="60000"/>
              </a:lnSpc>
            </a:pPr>
            <a:endParaRPr lang="en-US" sz="2000" b="1" i="1" dirty="0"/>
          </a:p>
          <a:p>
            <a:pPr marL="0" lvl="0" indent="0">
              <a:lnSpc>
                <a:spcPct val="60000"/>
              </a:lnSpc>
              <a:buNone/>
            </a:pPr>
            <a:endParaRPr lang="en-US" sz="2000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3F1B3101-AD08-44B2-8B1E-7DF14F003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584" y="604912"/>
            <a:ext cx="8806376" cy="559894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3363</TotalTime>
  <Words>343</Words>
  <Application>Microsoft Office PowerPoint</Application>
  <PresentationFormat>Custom</PresentationFormat>
  <Paragraphs>36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The Impact of the Global Economy</vt:lpstr>
      <vt:lpstr>OECD- Business Confidence Index-continues to decline </vt:lpstr>
      <vt:lpstr>Slide 3</vt:lpstr>
      <vt:lpstr>Slide 4</vt:lpstr>
      <vt:lpstr>..now slowing down: Trade volumes- red line year on year, green bars quarterly change % Source: OECD </vt:lpstr>
      <vt:lpstr>Latest WTO trade outlook gloomier still</vt:lpstr>
      <vt:lpstr>OECD latest forecast for world growth – November 2018, May 2019, September 2019 </vt:lpstr>
      <vt:lpstr>Risks ahead</vt:lpstr>
      <vt:lpstr>Slide 9</vt:lpstr>
      <vt:lpstr>IHS Markit Eurozone Manufacturing PMI </vt:lpstr>
      <vt:lpstr>In Eurozone trade slowdown main contributor as well as end of monetary stimulus- now resuming</vt:lpstr>
      <vt:lpstr>Euro Area Business Climate Indicator fell again recently</vt:lpstr>
      <vt:lpstr>Slide 13</vt:lpstr>
      <vt:lpstr>In meantime , surprisingly : </vt:lpstr>
      <vt:lpstr>Has your country benefited from being a member of the EU/ (% EU)</vt:lpstr>
      <vt:lpstr>Slide 16</vt:lpstr>
      <vt:lpstr>Slide 17</vt:lpstr>
      <vt:lpstr>Slide 18</vt:lpstr>
      <vt:lpstr>Slide 19</vt:lpstr>
      <vt:lpstr>Slide 20</vt:lpstr>
      <vt:lpstr>Slide 21</vt:lpstr>
      <vt:lpstr>       Why worry: source: London First-June 2016- threat over passporting,  Euro Clearing, EAB etc</vt:lpstr>
      <vt:lpstr>UK Economy already in trouble: has grown some 3% slower since referendum than otherwise and contracted in Q2 with productivity falling or stagnatn years :  United Kingdom GDP Growth Rate-% q-on-q</vt:lpstr>
      <vt:lpstr>United Kingdom Business Investment- % change</vt:lpstr>
      <vt:lpstr>But in meantime economy suffering: Foreign greenfield investment volumes down 30% in three years to June, new employment created down by 19% -</vt:lpstr>
      <vt:lpstr>Slide 26</vt:lpstr>
      <vt:lpstr>Indicators of output growth: United Kingdom Composite PMI- joint lowest since July 2016(referendum)falls in manufacturing, service and separately  construction- below 50 indicates decline</vt:lpstr>
      <vt:lpstr>Meanwhile debate on what sort of country we want to be has intensified during election campaign</vt:lpstr>
      <vt:lpstr>Funding needs will rise under either government persist but borrowing costs remain low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UK and the World Economy</dc:title>
  <dc:creator>Vicky Pryce</dc:creator>
  <cp:lastModifiedBy>Admin</cp:lastModifiedBy>
  <cp:revision>12</cp:revision>
  <dcterms:created xsi:type="dcterms:W3CDTF">2019-12-02T16:19:35Z</dcterms:created>
  <dcterms:modified xsi:type="dcterms:W3CDTF">2019-12-08T13:15:47Z</dcterms:modified>
</cp:coreProperties>
</file>