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rawings/drawing4.xml" ContentType="application/vnd.openxmlformats-officedocument.drawingml.chartshape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theme/themeOverride5.xml" ContentType="application/vnd.openxmlformats-officedocument.themeOverrid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harts/chart7.xml" ContentType="application/vnd.openxmlformats-officedocument.drawingml.chart+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charts/colors1.xml" ContentType="application/vnd.ms-office.chartcolorstyl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handoutMasterIdLst>
    <p:handoutMasterId r:id="rId22"/>
  </p:handoutMasterIdLst>
  <p:sldIdLst>
    <p:sldId id="256" r:id="rId2"/>
    <p:sldId id="539" r:id="rId3"/>
    <p:sldId id="540" r:id="rId4"/>
    <p:sldId id="543" r:id="rId5"/>
    <p:sldId id="545" r:id="rId6"/>
    <p:sldId id="544" r:id="rId7"/>
    <p:sldId id="554" r:id="rId8"/>
    <p:sldId id="542" r:id="rId9"/>
    <p:sldId id="546" r:id="rId10"/>
    <p:sldId id="541" r:id="rId11"/>
    <p:sldId id="547" r:id="rId12"/>
    <p:sldId id="548" r:id="rId13"/>
    <p:sldId id="550" r:id="rId14"/>
    <p:sldId id="551" r:id="rId15"/>
    <p:sldId id="552" r:id="rId16"/>
    <p:sldId id="553" r:id="rId17"/>
    <p:sldId id="555" r:id="rId18"/>
    <p:sldId id="535" r:id="rId19"/>
    <p:sldId id="549" r:id="rId20"/>
  </p:sldIdLst>
  <p:sldSz cx="6858000" cy="5143500"/>
  <p:notesSz cx="6797675" cy="9926638"/>
  <p:embeddedFontLst>
    <p:embeddedFont>
      <p:font typeface="Rockwell" pitchFamily="18" charset="0"/>
      <p:regular r:id="rId23"/>
      <p:bold r:id="rId24"/>
      <p:italic r:id="rId25"/>
      <p:boldItalic r:id="rId26"/>
    </p:embeddedFont>
    <p:embeddedFont>
      <p:font typeface="Segoe UI" pitchFamily="34" charset="0"/>
      <p:regular r:id="rId27"/>
      <p:bold r:id="rId28"/>
      <p:italic r:id="rId29"/>
      <p:boldItalic r:id="rId30"/>
    </p:embeddedFont>
    <p:embeddedFont>
      <p:font typeface="Calibri" pitchFamily="34" charset="0"/>
      <p:regular r:id="rId31"/>
      <p:bold r:id="rId32"/>
      <p:italic r:id="rId33"/>
      <p:boldItalic r:id="rId34"/>
    </p:embeddedFont>
    <p:embeddedFont>
      <p:font typeface="Segoe UI Light" pitchFamily="34" charset="0"/>
      <p:regular r:id="rId35"/>
    </p:embeddedFont>
    <p:embeddedFont>
      <p:font typeface="Futura Medium"/>
      <p:regular r:id="rId36"/>
      <p:bold r:id="rId37"/>
      <p:italic r:id="rId38"/>
      <p:boldItalic r:id="rId39"/>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40" userDrawn="1">
          <p15:clr>
            <a:srgbClr val="A4A3A4"/>
          </p15:clr>
        </p15:guide>
        <p15:guide id="2" orient="horz" pos="2777" userDrawn="1">
          <p15:clr>
            <a:srgbClr val="A4A3A4"/>
          </p15:clr>
        </p15:guide>
        <p15:guide id="3" orient="horz" pos="1614" userDrawn="1">
          <p15:clr>
            <a:srgbClr val="A4A3A4"/>
          </p15:clr>
        </p15:guide>
        <p15:guide id="4" orient="horz" pos="1860" userDrawn="1">
          <p15:clr>
            <a:srgbClr val="A4A3A4"/>
          </p15:clr>
        </p15:guide>
        <p15:guide id="5" orient="horz" pos="912" userDrawn="1">
          <p15:clr>
            <a:srgbClr val="A4A3A4"/>
          </p15:clr>
        </p15:guide>
        <p15:guide id="6" orient="horz" pos="191" userDrawn="1">
          <p15:clr>
            <a:srgbClr val="A4A3A4"/>
          </p15:clr>
        </p15:guide>
        <p15:guide id="7" pos="459" userDrawn="1">
          <p15:clr>
            <a:srgbClr val="A4A3A4"/>
          </p15:clr>
        </p15:guide>
        <p15:guide id="8" pos="3997" userDrawn="1">
          <p15:clr>
            <a:srgbClr val="A4A3A4"/>
          </p15:clr>
        </p15:guide>
        <p15:guide id="9" pos="2211" userDrawn="1">
          <p15:clr>
            <a:srgbClr val="A4A3A4"/>
          </p15:clr>
        </p15:guide>
        <p15:guide id="10" pos="308" userDrawn="1">
          <p15:clr>
            <a:srgbClr val="A4A3A4"/>
          </p15:clr>
        </p15:guide>
        <p15:guide id="11" pos="2082" userDrawn="1">
          <p15:clr>
            <a:srgbClr val="A4A3A4"/>
          </p15:clr>
        </p15:guide>
      </p15:sldGuideLst>
    </p:ext>
    <p:ext uri="{2D200454-40CA-4A62-9FC3-DE9A4176ACB9}">
      <p15:notesGuideLst xmlns:p15="http://schemas.microsoft.com/office/powerpoint/2012/main" xmlns="">
        <p15:guide id="1" orient="horz" pos="2753" userDrawn="1">
          <p15:clr>
            <a:srgbClr val="A4A3A4"/>
          </p15:clr>
        </p15:guide>
        <p15:guide id="2" orient="horz" pos="5732" userDrawn="1">
          <p15:clr>
            <a:srgbClr val="A4A3A4"/>
          </p15:clr>
        </p15:guide>
        <p15:guide id="3" orient="horz" pos="2598" userDrawn="1">
          <p15:clr>
            <a:srgbClr val="A4A3A4"/>
          </p15:clr>
        </p15:guide>
        <p15:guide id="4" orient="horz" pos="824" userDrawn="1">
          <p15:clr>
            <a:srgbClr val="A4A3A4"/>
          </p15:clr>
        </p15:guide>
        <p15:guide id="5" pos="311" userDrawn="1">
          <p15:clr>
            <a:srgbClr val="A4A3A4"/>
          </p15:clr>
        </p15:guide>
        <p15:guide id="6" pos="399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1457A"/>
    <a:srgbClr val="DC8100"/>
    <a:srgbClr val="DC004E"/>
    <a:srgbClr val="3EADB6"/>
    <a:srgbClr val="66B492"/>
    <a:srgbClr val="99CDB7"/>
    <a:srgbClr val="CCE9DB"/>
    <a:srgbClr val="E6AD58"/>
    <a:srgbClr val="C47A85"/>
    <a:srgbClr val="A074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21" autoAdjust="0"/>
    <p:restoredTop sz="97172" autoAdjust="0"/>
  </p:normalViewPr>
  <p:slideViewPr>
    <p:cSldViewPr snapToGrid="0" showGuides="1">
      <p:cViewPr varScale="1">
        <p:scale>
          <a:sx n="104" d="100"/>
          <a:sy n="104" d="100"/>
        </p:scale>
        <p:origin x="-304" y="-64"/>
      </p:cViewPr>
      <p:guideLst>
        <p:guide orient="horz" pos="640"/>
        <p:guide orient="horz" pos="2777"/>
        <p:guide orient="horz" pos="1614"/>
        <p:guide orient="horz" pos="1860"/>
        <p:guide orient="horz" pos="912"/>
        <p:guide orient="horz" pos="191"/>
        <p:guide pos="459"/>
        <p:guide pos="3997"/>
        <p:guide pos="2211"/>
        <p:guide pos="308"/>
        <p:guide pos="208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90" d="100"/>
          <a:sy n="90" d="100"/>
        </p:scale>
        <p:origin x="-3762" y="-102"/>
      </p:cViewPr>
      <p:guideLst>
        <p:guide orient="horz" pos="2753"/>
        <p:guide orient="horz" pos="5732"/>
        <p:guide orient="horz" pos="2598"/>
        <p:guide orient="horz" pos="824"/>
        <p:guide pos="311"/>
        <p:guide pos="399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tuc-fs01\Wdrive\Esad\Geoff\economics\blogsd\trade-union-membership_v2019_with_ineq.xls"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5" Type="http://schemas.microsoft.com/office/2011/relationships/chartStyle" Target="style3.xml"/><Relationship Id="rId4"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5" Type="http://schemas.microsoft.com/office/2011/relationships/chartStyle" Target="style4.xml"/><Relationship Id="rId4"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5" Type="http://schemas.microsoft.com/office/2011/relationships/chartStyle" Target="style5.xml"/><Relationship Id="rId4"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5" Type="http://schemas.microsoft.com/office/2011/relationships/chartStyle" Target="style6.xml"/><Relationship Id="rId4" Type="http://schemas.microsoft.com/office/2011/relationships/chartColorStyle" Target="colors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 Id="rId5" Type="http://schemas.microsoft.com/office/2011/relationships/chartStyle" Target="style7.xml"/><Relationship Id="rId4" Type="http://schemas.microsoft.com/office/2011/relationships/chartColorStyle" Target="colors7.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8.7344507999691137E-2"/>
          <c:y val="5.092592592592593E-2"/>
          <c:w val="0.88209994738385822"/>
          <c:h val="0.71088764946048422"/>
        </c:manualLayout>
      </c:layout>
      <c:lineChart>
        <c:grouping val="standard"/>
        <c:ser>
          <c:idx val="0"/>
          <c:order val="0"/>
          <c:tx>
            <c:strRef>
              <c:f>ineq!$B$2</c:f>
              <c:strCache>
                <c:ptCount val="1"/>
                <c:pt idx="0">
                  <c:v>union density</c:v>
                </c:pt>
              </c:strCache>
            </c:strRef>
          </c:tx>
          <c:spPr>
            <a:ln w="28575" cap="rnd">
              <a:solidFill>
                <a:schemeClr val="accent5"/>
              </a:solidFill>
              <a:round/>
            </a:ln>
            <a:effectLst/>
          </c:spPr>
          <c:marker>
            <c:symbol val="none"/>
          </c:marker>
          <c:cat>
            <c:strRef>
              <c:f>ineq!$A$6:$A$126</c:f>
              <c:strCache>
                <c:ptCount val="121"/>
                <c:pt idx="0">
                  <c:v>1897</c:v>
                </c:pt>
                <c:pt idx="1">
                  <c:v>1898</c:v>
                </c:pt>
                <c:pt idx="2">
                  <c:v>1899</c:v>
                </c:pt>
                <c:pt idx="3">
                  <c:v>1900</c:v>
                </c:pt>
                <c:pt idx="4">
                  <c:v>1901</c:v>
                </c:pt>
                <c:pt idx="5">
                  <c:v>1902</c:v>
                </c:pt>
                <c:pt idx="6">
                  <c:v>1903</c:v>
                </c:pt>
                <c:pt idx="7">
                  <c:v>1904</c:v>
                </c:pt>
                <c:pt idx="8">
                  <c:v>1905</c:v>
                </c:pt>
                <c:pt idx="9">
                  <c:v>1906</c:v>
                </c:pt>
                <c:pt idx="10">
                  <c:v>1907</c:v>
                </c:pt>
                <c:pt idx="11">
                  <c:v>1908</c:v>
                </c:pt>
                <c:pt idx="12">
                  <c:v>1909</c:v>
                </c:pt>
                <c:pt idx="13">
                  <c:v>1910</c:v>
                </c:pt>
                <c:pt idx="14">
                  <c:v>1911</c:v>
                </c:pt>
                <c:pt idx="15">
                  <c:v>1912</c:v>
                </c:pt>
                <c:pt idx="16">
                  <c:v>1913</c:v>
                </c:pt>
                <c:pt idx="17">
                  <c:v>1914</c:v>
                </c:pt>
                <c:pt idx="18">
                  <c:v>1915</c:v>
                </c:pt>
                <c:pt idx="19">
                  <c:v>1916</c:v>
                </c:pt>
                <c:pt idx="20">
                  <c:v>1917</c:v>
                </c:pt>
                <c:pt idx="21">
                  <c:v>1918</c:v>
                </c:pt>
                <c:pt idx="22">
                  <c:v>1919</c:v>
                </c:pt>
                <c:pt idx="23">
                  <c:v>1920</c:v>
                </c:pt>
                <c:pt idx="24">
                  <c:v>1921</c:v>
                </c:pt>
                <c:pt idx="25">
                  <c:v>1922</c:v>
                </c:pt>
                <c:pt idx="26">
                  <c:v>1923</c:v>
                </c:pt>
                <c:pt idx="27">
                  <c:v>1924</c:v>
                </c:pt>
                <c:pt idx="28">
                  <c:v>1925</c:v>
                </c:pt>
                <c:pt idx="29">
                  <c:v>1926</c:v>
                </c:pt>
                <c:pt idx="30">
                  <c:v>1927</c:v>
                </c:pt>
                <c:pt idx="31">
                  <c:v>1928</c:v>
                </c:pt>
                <c:pt idx="32">
                  <c:v>1929</c:v>
                </c:pt>
                <c:pt idx="33">
                  <c:v>1930</c:v>
                </c:pt>
                <c:pt idx="34">
                  <c:v>1931</c:v>
                </c:pt>
                <c:pt idx="35">
                  <c:v>1932</c:v>
                </c:pt>
                <c:pt idx="36">
                  <c:v>1933</c:v>
                </c:pt>
                <c:pt idx="37">
                  <c:v>1934</c:v>
                </c:pt>
                <c:pt idx="38">
                  <c:v>1935</c:v>
                </c:pt>
                <c:pt idx="39">
                  <c:v>1936</c:v>
                </c:pt>
                <c:pt idx="40">
                  <c:v>1937</c:v>
                </c:pt>
                <c:pt idx="41">
                  <c:v>1938</c:v>
                </c:pt>
                <c:pt idx="42">
                  <c:v>1939</c:v>
                </c:pt>
                <c:pt idx="43">
                  <c:v>1940</c:v>
                </c:pt>
                <c:pt idx="44">
                  <c:v>1941</c:v>
                </c:pt>
                <c:pt idx="45">
                  <c:v>1942</c:v>
                </c:pt>
                <c:pt idx="46">
                  <c:v>1943</c:v>
                </c:pt>
                <c:pt idx="47">
                  <c:v>1944</c:v>
                </c:pt>
                <c:pt idx="48">
                  <c:v>1945</c:v>
                </c:pt>
                <c:pt idx="49">
                  <c:v>1946</c:v>
                </c:pt>
                <c:pt idx="50">
                  <c:v>1947</c:v>
                </c:pt>
                <c:pt idx="51">
                  <c:v>1948</c:v>
                </c:pt>
                <c:pt idx="52">
                  <c:v>1949</c:v>
                </c:pt>
                <c:pt idx="53">
                  <c:v>1950</c:v>
                </c:pt>
                <c:pt idx="54">
                  <c:v>1951</c:v>
                </c:pt>
                <c:pt idx="55">
                  <c:v>1952</c:v>
                </c:pt>
                <c:pt idx="56">
                  <c:v>1953</c:v>
                </c:pt>
                <c:pt idx="57">
                  <c:v>1954</c:v>
                </c:pt>
                <c:pt idx="58">
                  <c:v>1955</c:v>
                </c:pt>
                <c:pt idx="59">
                  <c:v>1956</c:v>
                </c:pt>
                <c:pt idx="60">
                  <c:v>1957</c:v>
                </c:pt>
                <c:pt idx="61">
                  <c:v>1958</c:v>
                </c:pt>
                <c:pt idx="62">
                  <c:v>1959</c:v>
                </c:pt>
                <c:pt idx="63">
                  <c:v>1960</c:v>
                </c:pt>
                <c:pt idx="64">
                  <c:v>1961</c:v>
                </c:pt>
                <c:pt idx="65">
                  <c:v>1962</c:v>
                </c:pt>
                <c:pt idx="66">
                  <c:v>1963</c:v>
                </c:pt>
                <c:pt idx="67">
                  <c:v>1964</c:v>
                </c:pt>
                <c:pt idx="68">
                  <c:v>1965</c:v>
                </c:pt>
                <c:pt idx="69">
                  <c:v>1966</c:v>
                </c:pt>
                <c:pt idx="70">
                  <c:v>1967</c:v>
                </c:pt>
                <c:pt idx="71">
                  <c:v>1968</c:v>
                </c:pt>
                <c:pt idx="72">
                  <c:v>1969</c:v>
                </c:pt>
                <c:pt idx="73">
                  <c:v>1970</c:v>
                </c:pt>
                <c:pt idx="74">
                  <c:v>1971</c:v>
                </c:pt>
                <c:pt idx="75">
                  <c:v>1972</c:v>
                </c:pt>
                <c:pt idx="76">
                  <c:v>1973</c:v>
                </c:pt>
                <c:pt idx="77">
                  <c:v>1974</c:v>
                </c:pt>
                <c:pt idx="78">
                  <c:v>1974</c:v>
                </c:pt>
                <c:pt idx="79">
                  <c:v>1975</c:v>
                </c:pt>
                <c:pt idx="80">
                  <c:v>1976</c:v>
                </c:pt>
                <c:pt idx="81">
                  <c:v>1977</c:v>
                </c:pt>
                <c:pt idx="82">
                  <c:v>1978</c:v>
                </c:pt>
                <c:pt idx="83">
                  <c:v>1979</c:v>
                </c:pt>
                <c:pt idx="84">
                  <c:v>1980</c:v>
                </c:pt>
                <c:pt idx="85">
                  <c:v>1981</c:v>
                </c:pt>
                <c:pt idx="86">
                  <c:v>1982</c:v>
                </c:pt>
                <c:pt idx="87">
                  <c:v>1983</c:v>
                </c:pt>
                <c:pt idx="88">
                  <c:v>1984</c:v>
                </c:pt>
                <c:pt idx="89">
                  <c:v>1985</c:v>
                </c:pt>
                <c:pt idx="90">
                  <c:v>1986</c:v>
                </c:pt>
                <c:pt idx="91">
                  <c:v>1987</c:v>
                </c:pt>
                <c:pt idx="92">
                  <c:v>1988</c:v>
                </c:pt>
                <c:pt idx="93">
                  <c:v>1989</c:v>
                </c:pt>
                <c:pt idx="94">
                  <c:v>1990</c:v>
                </c:pt>
                <c:pt idx="95">
                  <c:v>1991</c:v>
                </c:pt>
                <c:pt idx="96">
                  <c:v>1992</c:v>
                </c:pt>
                <c:pt idx="97">
                  <c:v>1993</c:v>
                </c:pt>
                <c:pt idx="98">
                  <c:v>1994</c:v>
                </c:pt>
                <c:pt idx="99">
                  <c:v>1995</c:v>
                </c:pt>
                <c:pt idx="100">
                  <c:v>1996</c:v>
                </c:pt>
                <c:pt idx="101">
                  <c:v>1997</c:v>
                </c:pt>
                <c:pt idx="102">
                  <c:v>1998</c:v>
                </c:pt>
                <c:pt idx="103">
                  <c:v>1999-2000</c:v>
                </c:pt>
                <c:pt idx="104">
                  <c:v>2000-2001</c:v>
                </c:pt>
                <c:pt idx="105">
                  <c:v>2001-2002</c:v>
                </c:pt>
                <c:pt idx="106">
                  <c:v>2002-2003</c:v>
                </c:pt>
                <c:pt idx="107">
                  <c:v>2003-2004</c:v>
                </c:pt>
                <c:pt idx="108">
                  <c:v>2004-2005</c:v>
                </c:pt>
                <c:pt idx="109">
                  <c:v>2005-2006</c:v>
                </c:pt>
                <c:pt idx="110">
                  <c:v>2006-2007</c:v>
                </c:pt>
                <c:pt idx="111">
                  <c:v>2007-2008</c:v>
                </c:pt>
                <c:pt idx="112">
                  <c:v>2008-2009</c:v>
                </c:pt>
                <c:pt idx="113">
                  <c:v>2009-2010</c:v>
                </c:pt>
                <c:pt idx="114">
                  <c:v>2010-2011</c:v>
                </c:pt>
                <c:pt idx="115">
                  <c:v>2011-2012</c:v>
                </c:pt>
                <c:pt idx="116">
                  <c:v>2012-2013</c:v>
                </c:pt>
                <c:pt idx="117">
                  <c:v>2013-2014</c:v>
                </c:pt>
                <c:pt idx="118">
                  <c:v>2014-2015</c:v>
                </c:pt>
                <c:pt idx="119">
                  <c:v>2015-2016</c:v>
                </c:pt>
                <c:pt idx="120">
                  <c:v>2016-2017</c:v>
                </c:pt>
              </c:strCache>
            </c:strRef>
          </c:cat>
          <c:val>
            <c:numRef>
              <c:f>ineq!$B$6:$B$126</c:f>
              <c:numCache>
                <c:formatCode>General</c:formatCode>
                <c:ptCount val="121"/>
                <c:pt idx="0">
                  <c:v>12.215186317146898</c:v>
                </c:pt>
                <c:pt idx="1">
                  <c:v>12.107914791926461</c:v>
                </c:pt>
                <c:pt idx="2">
                  <c:v>12.982411179518634</c:v>
                </c:pt>
                <c:pt idx="3">
                  <c:v>13.562411700692868</c:v>
                </c:pt>
                <c:pt idx="4">
                  <c:v>13.595091446090651</c:v>
                </c:pt>
                <c:pt idx="5">
                  <c:v>13.440713512070969</c:v>
                </c:pt>
                <c:pt idx="6">
                  <c:v>13.266235904463246</c:v>
                </c:pt>
                <c:pt idx="7">
                  <c:v>13.154043816377044</c:v>
                </c:pt>
                <c:pt idx="8">
                  <c:v>13.177632356934922</c:v>
                </c:pt>
                <c:pt idx="9">
                  <c:v>14.259336817541044</c:v>
                </c:pt>
                <c:pt idx="10">
                  <c:v>15.945103070989896</c:v>
                </c:pt>
                <c:pt idx="11">
                  <c:v>16.086763001840492</c:v>
                </c:pt>
                <c:pt idx="12">
                  <c:v>15.964921218731632</c:v>
                </c:pt>
                <c:pt idx="13">
                  <c:v>16.090091693868871</c:v>
                </c:pt>
                <c:pt idx="14">
                  <c:v>19.302247463842747</c:v>
                </c:pt>
                <c:pt idx="15">
                  <c:v>20.663383491203554</c:v>
                </c:pt>
                <c:pt idx="16">
                  <c:v>24.707235132019889</c:v>
                </c:pt>
                <c:pt idx="17">
                  <c:v>24.387948441995107</c:v>
                </c:pt>
                <c:pt idx="18">
                  <c:v>24.62217468891334</c:v>
                </c:pt>
                <c:pt idx="19">
                  <c:v>25.705136537251658</c:v>
                </c:pt>
                <c:pt idx="20">
                  <c:v>30.100321451160099</c:v>
                </c:pt>
                <c:pt idx="21">
                  <c:v>35.497016872289784</c:v>
                </c:pt>
                <c:pt idx="22">
                  <c:v>44.299126080949293</c:v>
                </c:pt>
                <c:pt idx="23">
                  <c:v>46.138340640866218</c:v>
                </c:pt>
                <c:pt idx="24">
                  <c:v>42.202924678186392</c:v>
                </c:pt>
                <c:pt idx="25">
                  <c:v>35.862121024503011</c:v>
                </c:pt>
                <c:pt idx="26">
                  <c:v>34.134259616772852</c:v>
                </c:pt>
                <c:pt idx="27">
                  <c:v>34.290820347769909</c:v>
                </c:pt>
                <c:pt idx="28">
                  <c:v>33.644210906096674</c:v>
                </c:pt>
                <c:pt idx="29">
                  <c:v>31.895160113261234</c:v>
                </c:pt>
                <c:pt idx="30">
                  <c:v>29.120810000581354</c:v>
                </c:pt>
                <c:pt idx="31">
                  <c:v>28.346910296092069</c:v>
                </c:pt>
                <c:pt idx="32">
                  <c:v>28.207981042899007</c:v>
                </c:pt>
                <c:pt idx="33">
                  <c:v>28.741803015745504</c:v>
                </c:pt>
                <c:pt idx="34">
                  <c:v>28.220470352148961</c:v>
                </c:pt>
                <c:pt idx="35">
                  <c:v>26.974025648946345</c:v>
                </c:pt>
                <c:pt idx="36">
                  <c:v>26.069197271230795</c:v>
                </c:pt>
                <c:pt idx="37">
                  <c:v>26.414375023878804</c:v>
                </c:pt>
                <c:pt idx="38">
                  <c:v>27.473586471112323</c:v>
                </c:pt>
                <c:pt idx="39">
                  <c:v>28.87801654468824</c:v>
                </c:pt>
                <c:pt idx="40">
                  <c:v>30.721403243862017</c:v>
                </c:pt>
                <c:pt idx="41">
                  <c:v>31.753404510538115</c:v>
                </c:pt>
                <c:pt idx="42">
                  <c:v>31.661011907695165</c:v>
                </c:pt>
                <c:pt idx="43">
                  <c:v>32.021382806931207</c:v>
                </c:pt>
                <c:pt idx="44">
                  <c:v>33.318320897089031</c:v>
                </c:pt>
                <c:pt idx="45">
                  <c:v>35.323058525219473</c:v>
                </c:pt>
                <c:pt idx="46">
                  <c:v>36.325883835179518</c:v>
                </c:pt>
                <c:pt idx="47">
                  <c:v>36.293665803020758</c:v>
                </c:pt>
                <c:pt idx="48">
                  <c:v>35.99087145292674</c:v>
                </c:pt>
                <c:pt idx="49">
                  <c:v>42.235231822991963</c:v>
                </c:pt>
                <c:pt idx="50">
                  <c:v>43.586963924737212</c:v>
                </c:pt>
                <c:pt idx="51">
                  <c:v>44.589210502368459</c:v>
                </c:pt>
                <c:pt idx="52">
                  <c:v>44.228625187117082</c:v>
                </c:pt>
                <c:pt idx="53">
                  <c:v>43.588174621165216</c:v>
                </c:pt>
                <c:pt idx="54">
                  <c:v>43.975834496689252</c:v>
                </c:pt>
                <c:pt idx="55">
                  <c:v>44.21040848729217</c:v>
                </c:pt>
                <c:pt idx="56">
                  <c:v>43.695792558298592</c:v>
                </c:pt>
                <c:pt idx="57">
                  <c:v>43.235456533499061</c:v>
                </c:pt>
                <c:pt idx="58">
                  <c:v>43.528905069188504</c:v>
                </c:pt>
                <c:pt idx="59">
                  <c:v>43.271165767655425</c:v>
                </c:pt>
                <c:pt idx="60">
                  <c:v>43.404531458450677</c:v>
                </c:pt>
                <c:pt idx="61">
                  <c:v>43.002752573551177</c:v>
                </c:pt>
                <c:pt idx="62">
                  <c:v>43.941001987154415</c:v>
                </c:pt>
                <c:pt idx="63">
                  <c:v>44.066836380254813</c:v>
                </c:pt>
                <c:pt idx="64">
                  <c:v>43.875949824352816</c:v>
                </c:pt>
                <c:pt idx="65">
                  <c:v>43.96560621974691</c:v>
                </c:pt>
                <c:pt idx="66">
                  <c:v>44.1305447345988</c:v>
                </c:pt>
                <c:pt idx="67">
                  <c:v>44.225039801278911</c:v>
                </c:pt>
                <c:pt idx="68">
                  <c:v>44.191372802765734</c:v>
                </c:pt>
                <c:pt idx="69">
                  <c:v>43.616103915734634</c:v>
                </c:pt>
                <c:pt idx="70">
                  <c:v>44.179013817456187</c:v>
                </c:pt>
                <c:pt idx="71">
                  <c:v>44.542673462120135</c:v>
                </c:pt>
                <c:pt idx="72">
                  <c:v>45.886239424772533</c:v>
                </c:pt>
                <c:pt idx="73">
                  <c:v>49.33631241558691</c:v>
                </c:pt>
                <c:pt idx="74">
                  <c:v>49.634255129348801</c:v>
                </c:pt>
                <c:pt idx="75">
                  <c:v>50.424274734550622</c:v>
                </c:pt>
                <c:pt idx="76">
                  <c:v>50.078767722737609</c:v>
                </c:pt>
                <c:pt idx="77">
                  <c:v>51.228972369911979</c:v>
                </c:pt>
                <c:pt idx="78">
                  <c:v>48.341066269806511</c:v>
                </c:pt>
                <c:pt idx="79">
                  <c:v>51.268968550692755</c:v>
                </c:pt>
                <c:pt idx="80">
                  <c:v>53.226584777363449</c:v>
                </c:pt>
                <c:pt idx="81">
                  <c:v>55.497861942577892</c:v>
                </c:pt>
                <c:pt idx="82">
                  <c:v>56.347390685026099</c:v>
                </c:pt>
                <c:pt idx="83">
                  <c:v>57.60627861347286</c:v>
                </c:pt>
                <c:pt idx="84">
                  <c:v>57.04997968305566</c:v>
                </c:pt>
                <c:pt idx="85">
                  <c:v>56.947913775557396</c:v>
                </c:pt>
                <c:pt idx="86">
                  <c:v>54.901594128371755</c:v>
                </c:pt>
                <c:pt idx="87">
                  <c:v>52.339045854562293</c:v>
                </c:pt>
                <c:pt idx="88">
                  <c:v>49.390299807463094</c:v>
                </c:pt>
                <c:pt idx="89">
                  <c:v>49.27358017944163</c:v>
                </c:pt>
                <c:pt idx="90">
                  <c:v>47.749493129083127</c:v>
                </c:pt>
                <c:pt idx="91">
                  <c:v>45.85630524197078</c:v>
                </c:pt>
                <c:pt idx="92">
                  <c:v>44.684878468487845</c:v>
                </c:pt>
                <c:pt idx="93">
                  <c:v>43.053709974709591</c:v>
                </c:pt>
                <c:pt idx="94">
                  <c:v>43.067872508560889</c:v>
                </c:pt>
                <c:pt idx="95">
                  <c:v>42.993067826559745</c:v>
                </c:pt>
                <c:pt idx="96">
                  <c:v>40.773551303712495</c:v>
                </c:pt>
                <c:pt idx="97">
                  <c:v>39.412406767327617</c:v>
                </c:pt>
                <c:pt idx="98">
                  <c:v>36.961695630697378</c:v>
                </c:pt>
                <c:pt idx="99">
                  <c:v>35.607874434690068</c:v>
                </c:pt>
                <c:pt idx="100">
                  <c:v>34.400866738894905</c:v>
                </c:pt>
                <c:pt idx="101">
                  <c:v>33.267943195871908</c:v>
                </c:pt>
                <c:pt idx="102">
                  <c:v>32.904496500859061</c:v>
                </c:pt>
                <c:pt idx="103">
                  <c:v>32.595955427156419</c:v>
                </c:pt>
                <c:pt idx="104">
                  <c:v>31.857645998853304</c:v>
                </c:pt>
                <c:pt idx="105">
                  <c:v>31.500447045436072</c:v>
                </c:pt>
                <c:pt idx="106">
                  <c:v>31.379548128016879</c:v>
                </c:pt>
                <c:pt idx="107">
                  <c:v>30.35011643780615</c:v>
                </c:pt>
                <c:pt idx="108">
                  <c:v>29.647702927874317</c:v>
                </c:pt>
                <c:pt idx="109">
                  <c:v>29.946039623458979</c:v>
                </c:pt>
                <c:pt idx="110">
                  <c:v>29.848176553451239</c:v>
                </c:pt>
                <c:pt idx="111">
                  <c:v>29.695136141494064</c:v>
                </c:pt>
                <c:pt idx="112">
                  <c:v>29.21774895198924</c:v>
                </c:pt>
                <c:pt idx="113">
                  <c:v>29.039543545447334</c:v>
                </c:pt>
                <c:pt idx="114">
                  <c:v>28.679200568765303</c:v>
                </c:pt>
                <c:pt idx="115">
                  <c:v>28.253444823931218</c:v>
                </c:pt>
                <c:pt idx="116">
                  <c:v>27.485357433769046</c:v>
                </c:pt>
                <c:pt idx="117">
                  <c:v>26.763628034814474</c:v>
                </c:pt>
                <c:pt idx="118">
                  <c:v>26.016473230999626</c:v>
                </c:pt>
                <c:pt idx="119">
                  <c:v>25.452320925404123</c:v>
                </c:pt>
                <c:pt idx="120">
                  <c:v>25.221027917385083</c:v>
                </c:pt>
              </c:numCache>
            </c:numRef>
          </c:val>
          <c:extLst xmlns:c16r2="http://schemas.microsoft.com/office/drawing/2015/06/chart">
            <c:ext xmlns:c16="http://schemas.microsoft.com/office/drawing/2014/chart" uri="{C3380CC4-5D6E-409C-BE32-E72D297353CC}">
              <c16:uniqueId val="{00000000-6B7A-4328-8DF4-731BCE9DDA2B}"/>
            </c:ext>
          </c:extLst>
        </c:ser>
        <c:dLbls/>
        <c:marker val="1"/>
        <c:axId val="77615488"/>
        <c:axId val="77617024"/>
      </c:lineChart>
      <c:catAx>
        <c:axId val="77615488"/>
        <c:scaling>
          <c:orientation val="minMax"/>
        </c:scaling>
        <c:axPos val="b"/>
        <c:numFmt formatCode="General" sourceLinked="1"/>
        <c:majorTickMark val="in"/>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7617024"/>
        <c:crosses val="autoZero"/>
        <c:auto val="1"/>
        <c:lblAlgn val="ctr"/>
        <c:lblOffset val="100"/>
        <c:tickMarkSkip val="5"/>
      </c:catAx>
      <c:valAx>
        <c:axId val="77617024"/>
        <c:scaling>
          <c:orientation val="minMax"/>
          <c:max val="6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US"/>
                  <a:t>% of employees</a:t>
                </a:r>
              </a:p>
            </c:rich>
          </c:tx>
          <c:layout>
            <c:manualLayout>
              <c:xMode val="edge"/>
              <c:yMode val="edge"/>
              <c:x val="1.4788337742553479E-3"/>
              <c:y val="4.9521784165803495E-2"/>
            </c:manualLayout>
          </c:layout>
          <c:spPr>
            <a:noFill/>
            <a:ln>
              <a:noFill/>
            </a:ln>
            <a:effectLst/>
          </c:spPr>
        </c:title>
        <c:numFmt formatCode="General" sourceLinked="1"/>
        <c:maj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761548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05628463108784E-2"/>
          <c:y val="0.19021087505781298"/>
          <c:w val="0.9267037037037037"/>
          <c:h val="0.7797709512957065"/>
        </c:manualLayout>
      </c:layout>
      <c:scatterChart>
        <c:scatterStyle val="lineMarker"/>
        <c:ser>
          <c:idx val="0"/>
          <c:order val="0"/>
          <c:spPr>
            <a:ln w="19050" cap="rnd">
              <a:noFill/>
              <a:round/>
            </a:ln>
            <a:effectLst/>
          </c:spPr>
          <c:marker>
            <c:symbol val="diamond"/>
            <c:size val="7"/>
            <c:spPr>
              <a:solidFill>
                <a:srgbClr val="3EADB6"/>
              </a:solidFill>
              <a:ln w="9525">
                <a:noFill/>
              </a:ln>
              <a:effectLst/>
            </c:spPr>
          </c:marker>
          <c:dPt>
            <c:idx val="0"/>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0-37C1-4A72-8BA2-E71921478553}"/>
              </c:ext>
            </c:extLst>
          </c:dPt>
          <c:dPt>
            <c:idx val="1"/>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1-37C1-4A72-8BA2-E71921478553}"/>
              </c:ext>
            </c:extLst>
          </c:dPt>
          <c:dPt>
            <c:idx val="2"/>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2-37C1-4A72-8BA2-E71921478553}"/>
              </c:ext>
            </c:extLst>
          </c:dPt>
          <c:dPt>
            <c:idx val="3"/>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3-37C1-4A72-8BA2-E71921478553}"/>
              </c:ext>
            </c:extLst>
          </c:dPt>
          <c:dPt>
            <c:idx val="14"/>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4-37C1-4A72-8BA2-E71921478553}"/>
              </c:ext>
            </c:extLst>
          </c:dPt>
          <c:dPt>
            <c:idx val="15"/>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5-37C1-4A72-8BA2-E71921478553}"/>
              </c:ext>
            </c:extLst>
          </c:dPt>
          <c:dLbls>
            <c:dLbl>
              <c:idx val="0"/>
              <c:layout>
                <c:manualLayout>
                  <c:x val="-7.2518191227593704E-2"/>
                  <c:y val="-2.7292016977585213E-2"/>
                </c:manualLayout>
              </c:layout>
              <c:tx>
                <c:rich>
                  <a:bodyPr/>
                  <a:lstStyle/>
                  <a:p>
                    <a:r>
                      <a:rPr lang="en-US"/>
                      <a:t>1860s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C1-4A72-8BA2-E71921478553}"/>
                </c:ext>
              </c:extLst>
            </c:dLbl>
            <c:dLbl>
              <c:idx val="1"/>
              <c:layout>
                <c:manualLayout>
                  <c:x val="-2.7365355180224041E-3"/>
                  <c:y val="3.8488297271371891E-17"/>
                </c:manualLayout>
              </c:layout>
              <c:tx>
                <c:rich>
                  <a:bodyPr/>
                  <a:lstStyle/>
                  <a:p>
                    <a:r>
                      <a:rPr lang="en-US"/>
                      <a:t>1870s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C1-4A72-8BA2-E71921478553}"/>
                </c:ext>
              </c:extLst>
            </c:dLbl>
            <c:dLbl>
              <c:idx val="2"/>
              <c:layout>
                <c:manualLayout>
                  <c:x val="-7.6400262467191671E-2"/>
                  <c:y val="7.8547289384018087E-2"/>
                </c:manualLayout>
              </c:layout>
              <c:tx>
                <c:rich>
                  <a:bodyPr/>
                  <a:lstStyle/>
                  <a:p>
                    <a:r>
                      <a:rPr lang="en-US"/>
                      <a:t>1880s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C1-4A72-8BA2-E71921478553}"/>
                </c:ext>
              </c:extLst>
            </c:dLbl>
            <c:dLbl>
              <c:idx val="3"/>
              <c:layout>
                <c:manualLayout>
                  <c:x val="-5.1905315497952756E-2"/>
                  <c:y val="-3.1428569543092935E-2"/>
                </c:manualLayout>
              </c:layout>
              <c:tx>
                <c:rich>
                  <a:bodyPr/>
                  <a:lstStyle/>
                  <a:p>
                    <a:r>
                      <a:rPr lang="en-US"/>
                      <a:t>1890s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7C1-4A72-8BA2-E71921478553}"/>
                </c:ext>
              </c:extLst>
            </c:dLbl>
            <c:dLbl>
              <c:idx val="4"/>
              <c:layout>
                <c:manualLayout>
                  <c:x val="-8.2049332851063493E-3"/>
                  <c:y val="-5.2322876501064777E-2"/>
                </c:manualLayout>
              </c:layout>
              <c:tx>
                <c:rich>
                  <a:bodyPr/>
                  <a:lstStyle/>
                  <a:p>
                    <a:r>
                      <a:rPr lang="en-US"/>
                      <a:t>1900s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C1-4A72-8BA2-E71921478553}"/>
                </c:ext>
              </c:extLst>
            </c:dLbl>
            <c:dLbl>
              <c:idx val="5"/>
              <c:layout/>
              <c:tx>
                <c:rich>
                  <a:bodyPr/>
                  <a:lstStyle/>
                  <a:p>
                    <a:r>
                      <a:rPr lang="en-US"/>
                      <a:t>1910s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7C1-4A72-8BA2-E71921478553}"/>
                </c:ext>
              </c:extLst>
            </c:dLbl>
            <c:dLbl>
              <c:idx val="6"/>
              <c:layout/>
              <c:tx>
                <c:rich>
                  <a:bodyPr/>
                  <a:lstStyle/>
                  <a:p>
                    <a:r>
                      <a:rPr lang="en-US"/>
                      <a:t>1920s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C1-4A72-8BA2-E71921478553}"/>
                </c:ext>
              </c:extLst>
            </c:dLbl>
            <c:dLbl>
              <c:idx val="7"/>
              <c:layout/>
              <c:tx>
                <c:rich>
                  <a:bodyPr/>
                  <a:lstStyle/>
                  <a:p>
                    <a:r>
                      <a:rPr lang="en-US"/>
                      <a:t>1930s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7C1-4A72-8BA2-E71921478553}"/>
                </c:ext>
              </c:extLst>
            </c:dLbl>
            <c:dLbl>
              <c:idx val="8"/>
              <c:layout>
                <c:manualLayout>
                  <c:x val="-1.368267759011202E-3"/>
                  <c:y val="2.3093245134879765E-2"/>
                </c:manualLayout>
              </c:layout>
              <c:tx>
                <c:rich>
                  <a:bodyPr/>
                  <a:lstStyle/>
                  <a:p>
                    <a:r>
                      <a:rPr lang="en-US"/>
                      <a:t>1940s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7C1-4A72-8BA2-E71921478553}"/>
                </c:ext>
              </c:extLst>
            </c:dLbl>
            <c:dLbl>
              <c:idx val="9"/>
              <c:layout>
                <c:manualLayout>
                  <c:x val="-5.4730710360448081E-3"/>
                  <c:y val="-2.7292016977585196E-2"/>
                </c:manualLayout>
              </c:layout>
              <c:tx>
                <c:rich>
                  <a:bodyPr/>
                  <a:lstStyle/>
                  <a:p>
                    <a:r>
                      <a:rPr lang="en-US"/>
                      <a:t>1950s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7C1-4A72-8BA2-E71921478553}"/>
                </c:ext>
              </c:extLst>
            </c:dLbl>
            <c:dLbl>
              <c:idx val="10"/>
              <c:layout/>
              <c:tx>
                <c:rich>
                  <a:bodyPr/>
                  <a:lstStyle/>
                  <a:p>
                    <a:r>
                      <a:rPr lang="en-US"/>
                      <a:t>1960s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7C1-4A72-8BA2-E71921478553}"/>
                </c:ext>
              </c:extLst>
            </c:dLbl>
            <c:dLbl>
              <c:idx val="11"/>
              <c:layout/>
              <c:tx>
                <c:rich>
                  <a:bodyPr/>
                  <a:lstStyle/>
                  <a:p>
                    <a:r>
                      <a:rPr lang="en-US"/>
                      <a:t>1970s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7C1-4A72-8BA2-E71921478553}"/>
                </c:ext>
              </c:extLst>
            </c:dLbl>
            <c:dLbl>
              <c:idx val="12"/>
              <c:layout/>
              <c:tx>
                <c:rich>
                  <a:bodyPr/>
                  <a:lstStyle/>
                  <a:p>
                    <a:r>
                      <a:rPr lang="en-US"/>
                      <a:t>1980s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7C1-4A72-8BA2-E71921478553}"/>
                </c:ext>
              </c:extLst>
            </c:dLbl>
            <c:dLbl>
              <c:idx val="13"/>
              <c:layout>
                <c:manualLayout>
                  <c:x val="-4.5152836047369659E-2"/>
                  <c:y val="2.9391402898937727E-2"/>
                </c:manualLayout>
              </c:layout>
              <c:tx>
                <c:rich>
                  <a:bodyPr/>
                  <a:lstStyle/>
                  <a:p>
                    <a:r>
                      <a:rPr lang="en-US"/>
                      <a:t>1990s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7C1-4A72-8BA2-E71921478553}"/>
                </c:ext>
              </c:extLst>
            </c:dLbl>
            <c:dLbl>
              <c:idx val="14"/>
              <c:layout/>
              <c:tx>
                <c:rich>
                  <a:bodyPr/>
                  <a:lstStyle/>
                  <a:p>
                    <a:r>
                      <a:rPr lang="en-US"/>
                      <a:t>2000s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C1-4A72-8BA2-E71921478553}"/>
                </c:ext>
              </c:extLst>
            </c:dLbl>
            <c:dLbl>
              <c:idx val="15"/>
              <c:layout>
                <c:manualLayout>
                  <c:x val="-6.2940316914515279E-2"/>
                  <c:y val="2.7292016977585178E-2"/>
                </c:manualLayout>
              </c:layout>
              <c:tx>
                <c:rich>
                  <a:bodyPr/>
                  <a:lstStyle/>
                  <a:p>
                    <a:r>
                      <a:rPr lang="en-US"/>
                      <a:t>2010s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C1-4A72-8BA2-E71921478553}"/>
                </c:ext>
              </c:extLst>
            </c:dLbl>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dec_charts!$B$18:$B$33</c:f>
              <c:numCache>
                <c:formatCode>0.0</c:formatCode>
                <c:ptCount val="16"/>
                <c:pt idx="0">
                  <c:v>0.59204521863922543</c:v>
                </c:pt>
                <c:pt idx="1">
                  <c:v>1.6936158445560425</c:v>
                </c:pt>
                <c:pt idx="2">
                  <c:v>1.2933716605052181</c:v>
                </c:pt>
                <c:pt idx="3">
                  <c:v>1.3891128876746137</c:v>
                </c:pt>
                <c:pt idx="4">
                  <c:v>0.14737451398957116</c:v>
                </c:pt>
                <c:pt idx="5">
                  <c:v>0.7191600528735167</c:v>
                </c:pt>
                <c:pt idx="6">
                  <c:v>2.7161610704325781E-3</c:v>
                </c:pt>
                <c:pt idx="7">
                  <c:v>0.99704196260622813</c:v>
                </c:pt>
                <c:pt idx="8">
                  <c:v>2.010023838163491</c:v>
                </c:pt>
                <c:pt idx="9">
                  <c:v>1.5937129818703826</c:v>
                </c:pt>
                <c:pt idx="10">
                  <c:v>2.7995226164102389</c:v>
                </c:pt>
                <c:pt idx="11">
                  <c:v>3.2375099674699035</c:v>
                </c:pt>
                <c:pt idx="12">
                  <c:v>3.6380567479334149</c:v>
                </c:pt>
                <c:pt idx="13">
                  <c:v>1.8594857782369121</c:v>
                </c:pt>
                <c:pt idx="14">
                  <c:v>1.9084488554539305</c:v>
                </c:pt>
                <c:pt idx="15">
                  <c:v>-0.20262091544639563</c:v>
                </c:pt>
              </c:numCache>
            </c:numRef>
          </c:xVal>
          <c:yVal>
            <c:numRef>
              <c:f>dec_charts!$E$18:$E$33</c:f>
              <c:numCache>
                <c:formatCode>0.0</c:formatCode>
                <c:ptCount val="16"/>
                <c:pt idx="0">
                  <c:v>3.9227295159222968</c:v>
                </c:pt>
                <c:pt idx="1">
                  <c:v>4.2226678090671257</c:v>
                </c:pt>
                <c:pt idx="2">
                  <c:v>5.312278495030589</c:v>
                </c:pt>
                <c:pt idx="3">
                  <c:v>4.9876540724359675</c:v>
                </c:pt>
                <c:pt idx="4">
                  <c:v>5.6657588379235806</c:v>
                </c:pt>
                <c:pt idx="5">
                  <c:v>2.6660784899388599</c:v>
                </c:pt>
                <c:pt idx="6">
                  <c:v>7.5509629277811454</c:v>
                </c:pt>
                <c:pt idx="7">
                  <c:v>10.972726661142952</c:v>
                </c:pt>
                <c:pt idx="8">
                  <c:v>1.2313169154662289</c:v>
                </c:pt>
                <c:pt idx="9">
                  <c:v>1.979995920755012</c:v>
                </c:pt>
                <c:pt idx="10">
                  <c:v>2.7407521531354671</c:v>
                </c:pt>
                <c:pt idx="11">
                  <c:v>4.5905417246834226</c:v>
                </c:pt>
                <c:pt idx="12">
                  <c:v>9.9332855311972921</c:v>
                </c:pt>
                <c:pt idx="13">
                  <c:v>8.1659615001979908</c:v>
                </c:pt>
                <c:pt idx="14">
                  <c:v>5.4397621642919303</c:v>
                </c:pt>
                <c:pt idx="15">
                  <c:v>6.0620904451390496</c:v>
                </c:pt>
              </c:numCache>
            </c:numRef>
          </c:yVal>
          <c:extLst xmlns:c16r2="http://schemas.microsoft.com/office/drawing/2015/06/chart">
            <c:ext xmlns:c16="http://schemas.microsoft.com/office/drawing/2014/chart" uri="{C3380CC4-5D6E-409C-BE32-E72D297353CC}">
              <c16:uniqueId val="{00000010-37C1-4A72-8BA2-E71921478553}"/>
            </c:ext>
          </c:extLst>
        </c:ser>
        <c:dLbls/>
        <c:axId val="95933184"/>
        <c:axId val="95935104"/>
      </c:scatterChart>
      <c:valAx>
        <c:axId val="95933184"/>
        <c:scaling>
          <c:orientation val="minMax"/>
        </c:scaling>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real wages</a:t>
                </a:r>
                <a:r>
                  <a:rPr lang="en-GB" sz="1200" dirty="0"/>
                  <a:t>, average annual</a:t>
                </a:r>
                <a:r>
                  <a:rPr lang="en-GB" sz="1200" baseline="0" dirty="0"/>
                  <a:t> </a:t>
                </a:r>
                <a:r>
                  <a:rPr lang="en-GB" sz="1200" dirty="0"/>
                  <a:t>growth</a:t>
                </a:r>
              </a:p>
            </c:rich>
          </c:tx>
          <c:layout>
            <c:manualLayout>
              <c:xMode val="edge"/>
              <c:yMode val="edge"/>
              <c:x val="0.54228578490226431"/>
              <c:y val="3.5619045482172013E-2"/>
            </c:manualLayout>
          </c:layout>
          <c:spPr>
            <a:noFill/>
            <a:ln>
              <a:noFill/>
            </a:ln>
            <a:effectLst/>
          </c:spPr>
        </c:title>
        <c:numFmt formatCode="0.0" sourceLinked="1"/>
        <c:majorTickMark val="in"/>
        <c:tickLblPos val="nextTo"/>
        <c:spPr>
          <a:noFill/>
          <a:ln w="22225"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95935104"/>
        <c:crosses val="autoZero"/>
        <c:crossBetween val="midCat"/>
      </c:valAx>
      <c:valAx>
        <c:axId val="95935104"/>
        <c:scaling>
          <c:orientation val="maxMin"/>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unemployment rate</a:t>
                </a:r>
                <a:r>
                  <a:rPr lang="en-GB" sz="1200" dirty="0"/>
                  <a:t>, decade average</a:t>
                </a:r>
              </a:p>
            </c:rich>
          </c:tx>
          <c:layout>
            <c:manualLayout>
              <c:xMode val="edge"/>
              <c:yMode val="edge"/>
              <c:x val="6.7257217847769045E-3"/>
              <c:y val="0.48794466307774298"/>
            </c:manualLayout>
          </c:layout>
          <c:spPr>
            <a:noFill/>
            <a:ln>
              <a:noFill/>
            </a:ln>
            <a:effectLst/>
          </c:spPr>
        </c:title>
        <c:numFmt formatCode="0" sourceLinked="0"/>
        <c:majorTickMark val="in"/>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95933184"/>
        <c:crosses val="autoZero"/>
        <c:crossBetween val="midCat"/>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05628463108784E-2"/>
          <c:y val="0.19021087505781298"/>
          <c:w val="0.9267037037037037"/>
          <c:h val="0.7797709512957065"/>
        </c:manualLayout>
      </c:layout>
      <c:scatterChart>
        <c:scatterStyle val="lineMarker"/>
        <c:ser>
          <c:idx val="0"/>
          <c:order val="0"/>
          <c:spPr>
            <a:ln w="19050" cap="rnd">
              <a:noFill/>
              <a:round/>
            </a:ln>
            <a:effectLst/>
          </c:spPr>
          <c:marker>
            <c:symbol val="diamond"/>
            <c:size val="7"/>
            <c:spPr>
              <a:solidFill>
                <a:srgbClr val="3EADB6"/>
              </a:solidFill>
              <a:ln w="9525">
                <a:noFill/>
              </a:ln>
              <a:effectLst/>
            </c:spPr>
          </c:marker>
          <c:dPt>
            <c:idx val="0"/>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0-37C1-4A72-8BA2-E71921478553}"/>
              </c:ext>
            </c:extLst>
          </c:dPt>
          <c:dPt>
            <c:idx val="1"/>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1-37C1-4A72-8BA2-E71921478553}"/>
              </c:ext>
            </c:extLst>
          </c:dPt>
          <c:dPt>
            <c:idx val="2"/>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2-37C1-4A72-8BA2-E71921478553}"/>
              </c:ext>
            </c:extLst>
          </c:dPt>
          <c:dPt>
            <c:idx val="3"/>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3-37C1-4A72-8BA2-E71921478553}"/>
              </c:ext>
            </c:extLst>
          </c:dPt>
          <c:dPt>
            <c:idx val="14"/>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4-37C1-4A72-8BA2-E71921478553}"/>
              </c:ext>
            </c:extLst>
          </c:dPt>
          <c:dPt>
            <c:idx val="15"/>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5-37C1-4A72-8BA2-E71921478553}"/>
              </c:ext>
            </c:extLst>
          </c:dPt>
          <c:dLbls>
            <c:dLbl>
              <c:idx val="0"/>
              <c:layout>
                <c:manualLayout>
                  <c:x val="-7.2518191227593704E-2"/>
                  <c:y val="-2.7292016977585213E-2"/>
                </c:manualLayout>
              </c:layout>
              <c:tx>
                <c:rich>
                  <a:bodyPr/>
                  <a:lstStyle/>
                  <a:p>
                    <a:r>
                      <a:rPr lang="en-US"/>
                      <a:t>1860s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C1-4A72-8BA2-E71921478553}"/>
                </c:ext>
              </c:extLst>
            </c:dLbl>
            <c:dLbl>
              <c:idx val="1"/>
              <c:layout>
                <c:manualLayout>
                  <c:x val="-2.7365355180224041E-3"/>
                  <c:y val="3.8488297271371891E-17"/>
                </c:manualLayout>
              </c:layout>
              <c:tx>
                <c:rich>
                  <a:bodyPr/>
                  <a:lstStyle/>
                  <a:p>
                    <a:r>
                      <a:rPr lang="en-US"/>
                      <a:t>1870s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C1-4A72-8BA2-E71921478553}"/>
                </c:ext>
              </c:extLst>
            </c:dLbl>
            <c:dLbl>
              <c:idx val="2"/>
              <c:layout>
                <c:manualLayout>
                  <c:x val="-7.6400262467191671E-2"/>
                  <c:y val="7.8547289384018087E-2"/>
                </c:manualLayout>
              </c:layout>
              <c:tx>
                <c:rich>
                  <a:bodyPr/>
                  <a:lstStyle/>
                  <a:p>
                    <a:r>
                      <a:rPr lang="en-US"/>
                      <a:t>1880s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C1-4A72-8BA2-E71921478553}"/>
                </c:ext>
              </c:extLst>
            </c:dLbl>
            <c:dLbl>
              <c:idx val="3"/>
              <c:layout>
                <c:manualLayout>
                  <c:x val="-5.1905315497952756E-2"/>
                  <c:y val="-3.1428569543092935E-2"/>
                </c:manualLayout>
              </c:layout>
              <c:tx>
                <c:rich>
                  <a:bodyPr/>
                  <a:lstStyle/>
                  <a:p>
                    <a:r>
                      <a:rPr lang="en-US"/>
                      <a:t>1890s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7C1-4A72-8BA2-E71921478553}"/>
                </c:ext>
              </c:extLst>
            </c:dLbl>
            <c:dLbl>
              <c:idx val="4"/>
              <c:layout>
                <c:manualLayout>
                  <c:x val="-8.2049332851063493E-3"/>
                  <c:y val="-5.2322876501064777E-2"/>
                </c:manualLayout>
              </c:layout>
              <c:tx>
                <c:rich>
                  <a:bodyPr/>
                  <a:lstStyle/>
                  <a:p>
                    <a:r>
                      <a:rPr lang="en-US"/>
                      <a:t>1900s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C1-4A72-8BA2-E71921478553}"/>
                </c:ext>
              </c:extLst>
            </c:dLbl>
            <c:dLbl>
              <c:idx val="5"/>
              <c:layout/>
              <c:tx>
                <c:rich>
                  <a:bodyPr/>
                  <a:lstStyle/>
                  <a:p>
                    <a:r>
                      <a:rPr lang="en-US"/>
                      <a:t>1910s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7C1-4A72-8BA2-E71921478553}"/>
                </c:ext>
              </c:extLst>
            </c:dLbl>
            <c:dLbl>
              <c:idx val="6"/>
              <c:layout/>
              <c:tx>
                <c:rich>
                  <a:bodyPr/>
                  <a:lstStyle/>
                  <a:p>
                    <a:r>
                      <a:rPr lang="en-US"/>
                      <a:t>1920s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C1-4A72-8BA2-E71921478553}"/>
                </c:ext>
              </c:extLst>
            </c:dLbl>
            <c:dLbl>
              <c:idx val="7"/>
              <c:layout/>
              <c:tx>
                <c:rich>
                  <a:bodyPr/>
                  <a:lstStyle/>
                  <a:p>
                    <a:r>
                      <a:rPr lang="en-US"/>
                      <a:t>1930s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7C1-4A72-8BA2-E71921478553}"/>
                </c:ext>
              </c:extLst>
            </c:dLbl>
            <c:dLbl>
              <c:idx val="8"/>
              <c:layout>
                <c:manualLayout>
                  <c:x val="-1.368267759011202E-3"/>
                  <c:y val="2.3093245134879765E-2"/>
                </c:manualLayout>
              </c:layout>
              <c:tx>
                <c:rich>
                  <a:bodyPr/>
                  <a:lstStyle/>
                  <a:p>
                    <a:r>
                      <a:rPr lang="en-US"/>
                      <a:t>1940s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7C1-4A72-8BA2-E71921478553}"/>
                </c:ext>
              </c:extLst>
            </c:dLbl>
            <c:dLbl>
              <c:idx val="9"/>
              <c:layout>
                <c:manualLayout>
                  <c:x val="-5.4730710360448081E-3"/>
                  <c:y val="-2.7292016977585196E-2"/>
                </c:manualLayout>
              </c:layout>
              <c:tx>
                <c:rich>
                  <a:bodyPr/>
                  <a:lstStyle/>
                  <a:p>
                    <a:r>
                      <a:rPr lang="en-US"/>
                      <a:t>1950s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7C1-4A72-8BA2-E71921478553}"/>
                </c:ext>
              </c:extLst>
            </c:dLbl>
            <c:dLbl>
              <c:idx val="10"/>
              <c:layout/>
              <c:tx>
                <c:rich>
                  <a:bodyPr/>
                  <a:lstStyle/>
                  <a:p>
                    <a:r>
                      <a:rPr lang="en-US"/>
                      <a:t>1960s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7C1-4A72-8BA2-E71921478553}"/>
                </c:ext>
              </c:extLst>
            </c:dLbl>
            <c:dLbl>
              <c:idx val="11"/>
              <c:layout/>
              <c:tx>
                <c:rich>
                  <a:bodyPr/>
                  <a:lstStyle/>
                  <a:p>
                    <a:r>
                      <a:rPr lang="en-US"/>
                      <a:t>1970s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7C1-4A72-8BA2-E71921478553}"/>
                </c:ext>
              </c:extLst>
            </c:dLbl>
            <c:dLbl>
              <c:idx val="12"/>
              <c:layout/>
              <c:tx>
                <c:rich>
                  <a:bodyPr/>
                  <a:lstStyle/>
                  <a:p>
                    <a:r>
                      <a:rPr lang="en-US"/>
                      <a:t>1980s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7C1-4A72-8BA2-E71921478553}"/>
                </c:ext>
              </c:extLst>
            </c:dLbl>
            <c:dLbl>
              <c:idx val="13"/>
              <c:layout>
                <c:manualLayout>
                  <c:x val="-4.5152836047369659E-2"/>
                  <c:y val="2.9391402898937727E-2"/>
                </c:manualLayout>
              </c:layout>
              <c:tx>
                <c:rich>
                  <a:bodyPr/>
                  <a:lstStyle/>
                  <a:p>
                    <a:r>
                      <a:rPr lang="en-US"/>
                      <a:t>1990s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7C1-4A72-8BA2-E71921478553}"/>
                </c:ext>
              </c:extLst>
            </c:dLbl>
            <c:dLbl>
              <c:idx val="14"/>
              <c:layout/>
              <c:tx>
                <c:rich>
                  <a:bodyPr/>
                  <a:lstStyle/>
                  <a:p>
                    <a:r>
                      <a:rPr lang="en-US"/>
                      <a:t>2000s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C1-4A72-8BA2-E71921478553}"/>
                </c:ext>
              </c:extLst>
            </c:dLbl>
            <c:dLbl>
              <c:idx val="15"/>
              <c:layout>
                <c:manualLayout>
                  <c:x val="-6.2940316914515279E-2"/>
                  <c:y val="2.7292016977585178E-2"/>
                </c:manualLayout>
              </c:layout>
              <c:tx>
                <c:rich>
                  <a:bodyPr/>
                  <a:lstStyle/>
                  <a:p>
                    <a:r>
                      <a:rPr lang="en-US"/>
                      <a:t>2010s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C1-4A72-8BA2-E71921478553}"/>
                </c:ext>
              </c:extLst>
            </c:dLbl>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dec_charts!$B$18:$B$33</c:f>
              <c:numCache>
                <c:formatCode>0.0</c:formatCode>
                <c:ptCount val="16"/>
                <c:pt idx="0">
                  <c:v>0.59204521863922543</c:v>
                </c:pt>
                <c:pt idx="1">
                  <c:v>1.6936158445560425</c:v>
                </c:pt>
                <c:pt idx="2">
                  <c:v>1.2933716605052181</c:v>
                </c:pt>
                <c:pt idx="3">
                  <c:v>1.3891128876746137</c:v>
                </c:pt>
                <c:pt idx="4">
                  <c:v>0.14737451398957116</c:v>
                </c:pt>
                <c:pt idx="5">
                  <c:v>0.7191600528735167</c:v>
                </c:pt>
                <c:pt idx="6">
                  <c:v>2.7161610704325781E-3</c:v>
                </c:pt>
                <c:pt idx="7">
                  <c:v>0.99704196260622813</c:v>
                </c:pt>
                <c:pt idx="8">
                  <c:v>2.010023838163491</c:v>
                </c:pt>
                <c:pt idx="9">
                  <c:v>1.5937129818703826</c:v>
                </c:pt>
                <c:pt idx="10">
                  <c:v>2.7995226164102389</c:v>
                </c:pt>
                <c:pt idx="11">
                  <c:v>3.2375099674699035</c:v>
                </c:pt>
                <c:pt idx="12">
                  <c:v>3.6380567479334149</c:v>
                </c:pt>
                <c:pt idx="13">
                  <c:v>1.8594857782369121</c:v>
                </c:pt>
                <c:pt idx="14">
                  <c:v>1.9084488554539305</c:v>
                </c:pt>
                <c:pt idx="15">
                  <c:v>-0.20262091544639563</c:v>
                </c:pt>
              </c:numCache>
            </c:numRef>
          </c:xVal>
          <c:yVal>
            <c:numRef>
              <c:f>dec_charts!$E$18:$E$33</c:f>
              <c:numCache>
                <c:formatCode>0.0</c:formatCode>
                <c:ptCount val="16"/>
                <c:pt idx="0">
                  <c:v>3.9227295159222968</c:v>
                </c:pt>
                <c:pt idx="1">
                  <c:v>4.2226678090671257</c:v>
                </c:pt>
                <c:pt idx="2">
                  <c:v>5.312278495030589</c:v>
                </c:pt>
                <c:pt idx="3">
                  <c:v>4.9876540724359675</c:v>
                </c:pt>
                <c:pt idx="4">
                  <c:v>5.6657588379235806</c:v>
                </c:pt>
                <c:pt idx="5">
                  <c:v>2.6660784899388599</c:v>
                </c:pt>
                <c:pt idx="6">
                  <c:v>7.5509629277811454</c:v>
                </c:pt>
                <c:pt idx="7">
                  <c:v>10.972726661142952</c:v>
                </c:pt>
                <c:pt idx="8">
                  <c:v>1.2313169154662289</c:v>
                </c:pt>
                <c:pt idx="9">
                  <c:v>1.979995920755012</c:v>
                </c:pt>
                <c:pt idx="10">
                  <c:v>2.7407521531354671</c:v>
                </c:pt>
                <c:pt idx="11">
                  <c:v>4.5905417246834226</c:v>
                </c:pt>
                <c:pt idx="12">
                  <c:v>9.9332855311972921</c:v>
                </c:pt>
                <c:pt idx="13">
                  <c:v>8.1659615001979908</c:v>
                </c:pt>
                <c:pt idx="14">
                  <c:v>5.4397621642919303</c:v>
                </c:pt>
                <c:pt idx="15">
                  <c:v>6.0620904451390496</c:v>
                </c:pt>
              </c:numCache>
            </c:numRef>
          </c:yVal>
          <c:extLst xmlns:c16r2="http://schemas.microsoft.com/office/drawing/2015/06/chart">
            <c:ext xmlns:c16="http://schemas.microsoft.com/office/drawing/2014/chart" uri="{C3380CC4-5D6E-409C-BE32-E72D297353CC}">
              <c16:uniqueId val="{00000010-37C1-4A72-8BA2-E71921478553}"/>
            </c:ext>
          </c:extLst>
        </c:ser>
        <c:dLbls/>
        <c:axId val="104695680"/>
        <c:axId val="104697856"/>
      </c:scatterChart>
      <c:valAx>
        <c:axId val="104695680"/>
        <c:scaling>
          <c:orientation val="minMax"/>
        </c:scaling>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real wages</a:t>
                </a:r>
                <a:r>
                  <a:rPr lang="en-GB" sz="1200" dirty="0"/>
                  <a:t>, average annual</a:t>
                </a:r>
                <a:r>
                  <a:rPr lang="en-GB" sz="1200" baseline="0" dirty="0"/>
                  <a:t> </a:t>
                </a:r>
                <a:r>
                  <a:rPr lang="en-GB" sz="1200" dirty="0"/>
                  <a:t>growth</a:t>
                </a:r>
              </a:p>
            </c:rich>
          </c:tx>
          <c:layout>
            <c:manualLayout>
              <c:xMode val="edge"/>
              <c:yMode val="edge"/>
              <c:x val="0.54228578490226431"/>
              <c:y val="3.5619045482172013E-2"/>
            </c:manualLayout>
          </c:layout>
          <c:spPr>
            <a:noFill/>
            <a:ln>
              <a:noFill/>
            </a:ln>
            <a:effectLst/>
          </c:spPr>
        </c:title>
        <c:numFmt formatCode="0.0" sourceLinked="1"/>
        <c:majorTickMark val="in"/>
        <c:tickLblPos val="nextTo"/>
        <c:spPr>
          <a:noFill/>
          <a:ln w="22225"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04697856"/>
        <c:crosses val="autoZero"/>
        <c:crossBetween val="midCat"/>
      </c:valAx>
      <c:valAx>
        <c:axId val="104697856"/>
        <c:scaling>
          <c:orientation val="maxMin"/>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unemployment rate</a:t>
                </a:r>
                <a:r>
                  <a:rPr lang="en-GB" sz="1200" dirty="0"/>
                  <a:t>, decade average</a:t>
                </a:r>
              </a:p>
            </c:rich>
          </c:tx>
          <c:layout>
            <c:manualLayout>
              <c:xMode val="edge"/>
              <c:yMode val="edge"/>
              <c:x val="6.7257217847769045E-3"/>
              <c:y val="0.48794466307774298"/>
            </c:manualLayout>
          </c:layout>
          <c:spPr>
            <a:noFill/>
            <a:ln>
              <a:noFill/>
            </a:ln>
            <a:effectLst/>
          </c:spPr>
        </c:title>
        <c:numFmt formatCode="0" sourceLinked="0"/>
        <c:majorTickMark val="in"/>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04695680"/>
        <c:crosses val="autoZero"/>
        <c:crossBetween val="midCat"/>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05628463108784E-2"/>
          <c:y val="0.19021087505781298"/>
          <c:w val="0.9267037037037037"/>
          <c:h val="0.7797709512957065"/>
        </c:manualLayout>
      </c:layout>
      <c:scatterChart>
        <c:scatterStyle val="lineMarker"/>
        <c:ser>
          <c:idx val="0"/>
          <c:order val="0"/>
          <c:spPr>
            <a:ln w="19050" cap="rnd">
              <a:noFill/>
              <a:round/>
            </a:ln>
            <a:effectLst/>
          </c:spPr>
          <c:marker>
            <c:symbol val="diamond"/>
            <c:size val="7"/>
            <c:spPr>
              <a:solidFill>
                <a:srgbClr val="3EADB6"/>
              </a:solidFill>
              <a:ln w="9525">
                <a:noFill/>
              </a:ln>
              <a:effectLst/>
            </c:spPr>
          </c:marker>
          <c:dPt>
            <c:idx val="0"/>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0-37C1-4A72-8BA2-E71921478553}"/>
              </c:ext>
            </c:extLst>
          </c:dPt>
          <c:dPt>
            <c:idx val="1"/>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1-37C1-4A72-8BA2-E71921478553}"/>
              </c:ext>
            </c:extLst>
          </c:dPt>
          <c:dPt>
            <c:idx val="2"/>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2-37C1-4A72-8BA2-E71921478553}"/>
              </c:ext>
            </c:extLst>
          </c:dPt>
          <c:dPt>
            <c:idx val="3"/>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3-37C1-4A72-8BA2-E71921478553}"/>
              </c:ext>
            </c:extLst>
          </c:dPt>
          <c:dPt>
            <c:idx val="14"/>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4-37C1-4A72-8BA2-E71921478553}"/>
              </c:ext>
            </c:extLst>
          </c:dPt>
          <c:dPt>
            <c:idx val="15"/>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5-37C1-4A72-8BA2-E71921478553}"/>
              </c:ext>
            </c:extLst>
          </c:dPt>
          <c:dLbls>
            <c:dLbl>
              <c:idx val="0"/>
              <c:layout>
                <c:manualLayout>
                  <c:x val="-7.2518191227593704E-2"/>
                  <c:y val="-2.7292016977585213E-2"/>
                </c:manualLayout>
              </c:layout>
              <c:tx>
                <c:rich>
                  <a:bodyPr/>
                  <a:lstStyle/>
                  <a:p>
                    <a:r>
                      <a:rPr lang="en-US"/>
                      <a:t>1860s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C1-4A72-8BA2-E71921478553}"/>
                </c:ext>
              </c:extLst>
            </c:dLbl>
            <c:dLbl>
              <c:idx val="1"/>
              <c:layout>
                <c:manualLayout>
                  <c:x val="-2.7365355180224041E-3"/>
                  <c:y val="3.8488297271371891E-17"/>
                </c:manualLayout>
              </c:layout>
              <c:tx>
                <c:rich>
                  <a:bodyPr/>
                  <a:lstStyle/>
                  <a:p>
                    <a:r>
                      <a:rPr lang="en-US"/>
                      <a:t>1870s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C1-4A72-8BA2-E71921478553}"/>
                </c:ext>
              </c:extLst>
            </c:dLbl>
            <c:dLbl>
              <c:idx val="2"/>
              <c:layout>
                <c:manualLayout>
                  <c:x val="-7.6400262467191671E-2"/>
                  <c:y val="7.8547289384018087E-2"/>
                </c:manualLayout>
              </c:layout>
              <c:tx>
                <c:rich>
                  <a:bodyPr/>
                  <a:lstStyle/>
                  <a:p>
                    <a:r>
                      <a:rPr lang="en-US"/>
                      <a:t>1880s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C1-4A72-8BA2-E71921478553}"/>
                </c:ext>
              </c:extLst>
            </c:dLbl>
            <c:dLbl>
              <c:idx val="3"/>
              <c:layout>
                <c:manualLayout>
                  <c:x val="-5.1905315497952756E-2"/>
                  <c:y val="-3.1428569543092935E-2"/>
                </c:manualLayout>
              </c:layout>
              <c:tx>
                <c:rich>
                  <a:bodyPr/>
                  <a:lstStyle/>
                  <a:p>
                    <a:r>
                      <a:rPr lang="en-US"/>
                      <a:t>1890s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7C1-4A72-8BA2-E71921478553}"/>
                </c:ext>
              </c:extLst>
            </c:dLbl>
            <c:dLbl>
              <c:idx val="4"/>
              <c:layout>
                <c:manualLayout>
                  <c:x val="-8.2049332851063493E-3"/>
                  <c:y val="-5.2322876501064777E-2"/>
                </c:manualLayout>
              </c:layout>
              <c:tx>
                <c:rich>
                  <a:bodyPr/>
                  <a:lstStyle/>
                  <a:p>
                    <a:r>
                      <a:rPr lang="en-US"/>
                      <a:t>1900s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C1-4A72-8BA2-E71921478553}"/>
                </c:ext>
              </c:extLst>
            </c:dLbl>
            <c:dLbl>
              <c:idx val="5"/>
              <c:layout/>
              <c:tx>
                <c:rich>
                  <a:bodyPr/>
                  <a:lstStyle/>
                  <a:p>
                    <a:r>
                      <a:rPr lang="en-US"/>
                      <a:t>1910s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7C1-4A72-8BA2-E71921478553}"/>
                </c:ext>
              </c:extLst>
            </c:dLbl>
            <c:dLbl>
              <c:idx val="6"/>
              <c:layout/>
              <c:tx>
                <c:rich>
                  <a:bodyPr/>
                  <a:lstStyle/>
                  <a:p>
                    <a:r>
                      <a:rPr lang="en-US"/>
                      <a:t>1920s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C1-4A72-8BA2-E71921478553}"/>
                </c:ext>
              </c:extLst>
            </c:dLbl>
            <c:dLbl>
              <c:idx val="7"/>
              <c:layout/>
              <c:tx>
                <c:rich>
                  <a:bodyPr/>
                  <a:lstStyle/>
                  <a:p>
                    <a:r>
                      <a:rPr lang="en-US"/>
                      <a:t>1930s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7C1-4A72-8BA2-E71921478553}"/>
                </c:ext>
              </c:extLst>
            </c:dLbl>
            <c:dLbl>
              <c:idx val="8"/>
              <c:layout>
                <c:manualLayout>
                  <c:x val="-1.368267759011202E-3"/>
                  <c:y val="2.3093245134879765E-2"/>
                </c:manualLayout>
              </c:layout>
              <c:tx>
                <c:rich>
                  <a:bodyPr/>
                  <a:lstStyle/>
                  <a:p>
                    <a:r>
                      <a:rPr lang="en-US"/>
                      <a:t>1940s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7C1-4A72-8BA2-E71921478553}"/>
                </c:ext>
              </c:extLst>
            </c:dLbl>
            <c:dLbl>
              <c:idx val="9"/>
              <c:layout>
                <c:manualLayout>
                  <c:x val="-5.4730710360448081E-3"/>
                  <c:y val="-2.7292016977585196E-2"/>
                </c:manualLayout>
              </c:layout>
              <c:tx>
                <c:rich>
                  <a:bodyPr/>
                  <a:lstStyle/>
                  <a:p>
                    <a:r>
                      <a:rPr lang="en-US"/>
                      <a:t>1950s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7C1-4A72-8BA2-E71921478553}"/>
                </c:ext>
              </c:extLst>
            </c:dLbl>
            <c:dLbl>
              <c:idx val="10"/>
              <c:layout/>
              <c:tx>
                <c:rich>
                  <a:bodyPr/>
                  <a:lstStyle/>
                  <a:p>
                    <a:r>
                      <a:rPr lang="en-US"/>
                      <a:t>1960s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7C1-4A72-8BA2-E71921478553}"/>
                </c:ext>
              </c:extLst>
            </c:dLbl>
            <c:dLbl>
              <c:idx val="11"/>
              <c:layout/>
              <c:tx>
                <c:rich>
                  <a:bodyPr/>
                  <a:lstStyle/>
                  <a:p>
                    <a:r>
                      <a:rPr lang="en-US"/>
                      <a:t>1970s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7C1-4A72-8BA2-E71921478553}"/>
                </c:ext>
              </c:extLst>
            </c:dLbl>
            <c:dLbl>
              <c:idx val="12"/>
              <c:layout/>
              <c:tx>
                <c:rich>
                  <a:bodyPr/>
                  <a:lstStyle/>
                  <a:p>
                    <a:r>
                      <a:rPr lang="en-US"/>
                      <a:t>1980s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7C1-4A72-8BA2-E71921478553}"/>
                </c:ext>
              </c:extLst>
            </c:dLbl>
            <c:dLbl>
              <c:idx val="13"/>
              <c:layout>
                <c:manualLayout>
                  <c:x val="-4.5152836047369659E-2"/>
                  <c:y val="2.9391402898937727E-2"/>
                </c:manualLayout>
              </c:layout>
              <c:tx>
                <c:rich>
                  <a:bodyPr/>
                  <a:lstStyle/>
                  <a:p>
                    <a:r>
                      <a:rPr lang="en-US"/>
                      <a:t>1990s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7C1-4A72-8BA2-E71921478553}"/>
                </c:ext>
              </c:extLst>
            </c:dLbl>
            <c:dLbl>
              <c:idx val="14"/>
              <c:layout/>
              <c:tx>
                <c:rich>
                  <a:bodyPr/>
                  <a:lstStyle/>
                  <a:p>
                    <a:r>
                      <a:rPr lang="en-US"/>
                      <a:t>2000s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C1-4A72-8BA2-E71921478553}"/>
                </c:ext>
              </c:extLst>
            </c:dLbl>
            <c:dLbl>
              <c:idx val="15"/>
              <c:layout>
                <c:manualLayout>
                  <c:x val="-6.2940316914515279E-2"/>
                  <c:y val="2.7292016977585178E-2"/>
                </c:manualLayout>
              </c:layout>
              <c:tx>
                <c:rich>
                  <a:bodyPr/>
                  <a:lstStyle/>
                  <a:p>
                    <a:r>
                      <a:rPr lang="en-US"/>
                      <a:t>2010s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C1-4A72-8BA2-E71921478553}"/>
                </c:ext>
              </c:extLst>
            </c:dLbl>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dec_charts!$B$18:$B$33</c:f>
              <c:numCache>
                <c:formatCode>0.0</c:formatCode>
                <c:ptCount val="16"/>
                <c:pt idx="0">
                  <c:v>0.59204521863922543</c:v>
                </c:pt>
                <c:pt idx="1">
                  <c:v>1.6936158445560425</c:v>
                </c:pt>
                <c:pt idx="2">
                  <c:v>1.2933716605052181</c:v>
                </c:pt>
                <c:pt idx="3">
                  <c:v>1.3891128876746137</c:v>
                </c:pt>
                <c:pt idx="4">
                  <c:v>0.14737451398957116</c:v>
                </c:pt>
                <c:pt idx="5">
                  <c:v>0.7191600528735167</c:v>
                </c:pt>
                <c:pt idx="6">
                  <c:v>2.7161610704325781E-3</c:v>
                </c:pt>
                <c:pt idx="7">
                  <c:v>0.99704196260622813</c:v>
                </c:pt>
                <c:pt idx="8">
                  <c:v>2.010023838163491</c:v>
                </c:pt>
                <c:pt idx="9">
                  <c:v>1.5937129818703826</c:v>
                </c:pt>
                <c:pt idx="10">
                  <c:v>2.7995226164102389</c:v>
                </c:pt>
                <c:pt idx="11">
                  <c:v>3.2375099674699035</c:v>
                </c:pt>
                <c:pt idx="12">
                  <c:v>3.6380567479334149</c:v>
                </c:pt>
                <c:pt idx="13">
                  <c:v>1.8594857782369121</c:v>
                </c:pt>
                <c:pt idx="14">
                  <c:v>1.9084488554539305</c:v>
                </c:pt>
                <c:pt idx="15">
                  <c:v>-0.20262091544639563</c:v>
                </c:pt>
              </c:numCache>
            </c:numRef>
          </c:xVal>
          <c:yVal>
            <c:numRef>
              <c:f>dec_charts!$E$18:$E$33</c:f>
              <c:numCache>
                <c:formatCode>0.0</c:formatCode>
                <c:ptCount val="16"/>
                <c:pt idx="0">
                  <c:v>3.9227295159222968</c:v>
                </c:pt>
                <c:pt idx="1">
                  <c:v>4.2226678090671257</c:v>
                </c:pt>
                <c:pt idx="2">
                  <c:v>5.312278495030589</c:v>
                </c:pt>
                <c:pt idx="3">
                  <c:v>4.9876540724359675</c:v>
                </c:pt>
                <c:pt idx="4">
                  <c:v>5.6657588379235806</c:v>
                </c:pt>
                <c:pt idx="5">
                  <c:v>2.6660784899388599</c:v>
                </c:pt>
                <c:pt idx="6">
                  <c:v>7.5509629277811454</c:v>
                </c:pt>
                <c:pt idx="7">
                  <c:v>10.972726661142952</c:v>
                </c:pt>
                <c:pt idx="8">
                  <c:v>1.2313169154662289</c:v>
                </c:pt>
                <c:pt idx="9">
                  <c:v>1.979995920755012</c:v>
                </c:pt>
                <c:pt idx="10">
                  <c:v>2.7407521531354671</c:v>
                </c:pt>
                <c:pt idx="11">
                  <c:v>4.5905417246834226</c:v>
                </c:pt>
                <c:pt idx="12">
                  <c:v>9.9332855311972921</c:v>
                </c:pt>
                <c:pt idx="13">
                  <c:v>8.1659615001979908</c:v>
                </c:pt>
                <c:pt idx="14">
                  <c:v>5.4397621642919303</c:v>
                </c:pt>
                <c:pt idx="15">
                  <c:v>6.0620904451390496</c:v>
                </c:pt>
              </c:numCache>
            </c:numRef>
          </c:yVal>
          <c:extLst xmlns:c16r2="http://schemas.microsoft.com/office/drawing/2015/06/chart">
            <c:ext xmlns:c16="http://schemas.microsoft.com/office/drawing/2014/chart" uri="{C3380CC4-5D6E-409C-BE32-E72D297353CC}">
              <c16:uniqueId val="{00000010-37C1-4A72-8BA2-E71921478553}"/>
            </c:ext>
          </c:extLst>
        </c:ser>
        <c:dLbls/>
        <c:axId val="98531584"/>
        <c:axId val="106712448"/>
      </c:scatterChart>
      <c:valAx>
        <c:axId val="98531584"/>
        <c:scaling>
          <c:orientation val="minMax"/>
        </c:scaling>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real wages</a:t>
                </a:r>
                <a:r>
                  <a:rPr lang="en-GB" sz="1200" dirty="0"/>
                  <a:t>, average annual</a:t>
                </a:r>
                <a:r>
                  <a:rPr lang="en-GB" sz="1200" baseline="0" dirty="0"/>
                  <a:t> </a:t>
                </a:r>
                <a:r>
                  <a:rPr lang="en-GB" sz="1200" dirty="0"/>
                  <a:t>growth</a:t>
                </a:r>
              </a:p>
            </c:rich>
          </c:tx>
          <c:layout>
            <c:manualLayout>
              <c:xMode val="edge"/>
              <c:yMode val="edge"/>
              <c:x val="0.54228578490226431"/>
              <c:y val="3.5619045482172013E-2"/>
            </c:manualLayout>
          </c:layout>
          <c:spPr>
            <a:noFill/>
            <a:ln>
              <a:noFill/>
            </a:ln>
            <a:effectLst/>
          </c:spPr>
        </c:title>
        <c:numFmt formatCode="0.0" sourceLinked="1"/>
        <c:majorTickMark val="in"/>
        <c:tickLblPos val="nextTo"/>
        <c:spPr>
          <a:noFill/>
          <a:ln w="22225"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06712448"/>
        <c:crosses val="autoZero"/>
        <c:crossBetween val="midCat"/>
      </c:valAx>
      <c:valAx>
        <c:axId val="106712448"/>
        <c:scaling>
          <c:orientation val="maxMin"/>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unemployment rate</a:t>
                </a:r>
                <a:r>
                  <a:rPr lang="en-GB" sz="1200" dirty="0"/>
                  <a:t>, decade average</a:t>
                </a:r>
              </a:p>
            </c:rich>
          </c:tx>
          <c:layout>
            <c:manualLayout>
              <c:xMode val="edge"/>
              <c:yMode val="edge"/>
              <c:x val="6.7257217847769045E-3"/>
              <c:y val="0.48794466307774298"/>
            </c:manualLayout>
          </c:layout>
          <c:spPr>
            <a:noFill/>
            <a:ln>
              <a:noFill/>
            </a:ln>
            <a:effectLst/>
          </c:spPr>
        </c:title>
        <c:numFmt formatCode="0" sourceLinked="0"/>
        <c:majorTickMark val="in"/>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98531584"/>
        <c:crosses val="autoZero"/>
        <c:crossBetween val="midCat"/>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05628463108784E-2"/>
          <c:y val="0.19021087505781298"/>
          <c:w val="0.9267037037037037"/>
          <c:h val="0.7797709512957065"/>
        </c:manualLayout>
      </c:layout>
      <c:scatterChart>
        <c:scatterStyle val="lineMarker"/>
        <c:ser>
          <c:idx val="0"/>
          <c:order val="0"/>
          <c:spPr>
            <a:ln w="19050" cap="rnd">
              <a:noFill/>
              <a:round/>
            </a:ln>
            <a:effectLst/>
          </c:spPr>
          <c:marker>
            <c:symbol val="diamond"/>
            <c:size val="7"/>
            <c:spPr>
              <a:solidFill>
                <a:srgbClr val="3EADB6"/>
              </a:solidFill>
              <a:ln w="9525">
                <a:noFill/>
              </a:ln>
              <a:effectLst/>
            </c:spPr>
          </c:marker>
          <c:dPt>
            <c:idx val="0"/>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0-37C1-4A72-8BA2-E71921478553}"/>
              </c:ext>
            </c:extLst>
          </c:dPt>
          <c:dPt>
            <c:idx val="1"/>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1-37C1-4A72-8BA2-E71921478553}"/>
              </c:ext>
            </c:extLst>
          </c:dPt>
          <c:dPt>
            <c:idx val="2"/>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2-37C1-4A72-8BA2-E71921478553}"/>
              </c:ext>
            </c:extLst>
          </c:dPt>
          <c:dPt>
            <c:idx val="3"/>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3-37C1-4A72-8BA2-E71921478553}"/>
              </c:ext>
            </c:extLst>
          </c:dPt>
          <c:dPt>
            <c:idx val="14"/>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4-37C1-4A72-8BA2-E71921478553}"/>
              </c:ext>
            </c:extLst>
          </c:dPt>
          <c:dPt>
            <c:idx val="15"/>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5-37C1-4A72-8BA2-E71921478553}"/>
              </c:ext>
            </c:extLst>
          </c:dPt>
          <c:dLbls>
            <c:dLbl>
              <c:idx val="0"/>
              <c:layout>
                <c:manualLayout>
                  <c:x val="-7.2518191227593704E-2"/>
                  <c:y val="-2.7292016977585213E-2"/>
                </c:manualLayout>
              </c:layout>
              <c:tx>
                <c:rich>
                  <a:bodyPr/>
                  <a:lstStyle/>
                  <a:p>
                    <a:r>
                      <a:rPr lang="en-US"/>
                      <a:t>1860s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C1-4A72-8BA2-E71921478553}"/>
                </c:ext>
              </c:extLst>
            </c:dLbl>
            <c:dLbl>
              <c:idx val="1"/>
              <c:layout>
                <c:manualLayout>
                  <c:x val="-2.7365355180224041E-3"/>
                  <c:y val="3.8488297271371891E-17"/>
                </c:manualLayout>
              </c:layout>
              <c:tx>
                <c:rich>
                  <a:bodyPr/>
                  <a:lstStyle/>
                  <a:p>
                    <a:r>
                      <a:rPr lang="en-US"/>
                      <a:t>1870s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C1-4A72-8BA2-E71921478553}"/>
                </c:ext>
              </c:extLst>
            </c:dLbl>
            <c:dLbl>
              <c:idx val="2"/>
              <c:layout>
                <c:manualLayout>
                  <c:x val="-7.6400262467191671E-2"/>
                  <c:y val="7.8547289384018087E-2"/>
                </c:manualLayout>
              </c:layout>
              <c:tx>
                <c:rich>
                  <a:bodyPr/>
                  <a:lstStyle/>
                  <a:p>
                    <a:r>
                      <a:rPr lang="en-US"/>
                      <a:t>1880s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C1-4A72-8BA2-E71921478553}"/>
                </c:ext>
              </c:extLst>
            </c:dLbl>
            <c:dLbl>
              <c:idx val="3"/>
              <c:layout>
                <c:manualLayout>
                  <c:x val="-5.1905315497952756E-2"/>
                  <c:y val="-3.1428569543092935E-2"/>
                </c:manualLayout>
              </c:layout>
              <c:tx>
                <c:rich>
                  <a:bodyPr/>
                  <a:lstStyle/>
                  <a:p>
                    <a:r>
                      <a:rPr lang="en-US"/>
                      <a:t>1890s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7C1-4A72-8BA2-E71921478553}"/>
                </c:ext>
              </c:extLst>
            </c:dLbl>
            <c:dLbl>
              <c:idx val="4"/>
              <c:layout>
                <c:manualLayout>
                  <c:x val="-8.2049332851063493E-3"/>
                  <c:y val="-5.2322876501064777E-2"/>
                </c:manualLayout>
              </c:layout>
              <c:tx>
                <c:rich>
                  <a:bodyPr/>
                  <a:lstStyle/>
                  <a:p>
                    <a:r>
                      <a:rPr lang="en-US"/>
                      <a:t>1900s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C1-4A72-8BA2-E71921478553}"/>
                </c:ext>
              </c:extLst>
            </c:dLbl>
            <c:dLbl>
              <c:idx val="5"/>
              <c:tx>
                <c:rich>
                  <a:bodyPr/>
                  <a:lstStyle/>
                  <a:p>
                    <a:r>
                      <a:rPr lang="en-US"/>
                      <a:t>1910s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7C1-4A72-8BA2-E71921478553}"/>
                </c:ext>
              </c:extLst>
            </c:dLbl>
            <c:dLbl>
              <c:idx val="6"/>
              <c:tx>
                <c:rich>
                  <a:bodyPr/>
                  <a:lstStyle/>
                  <a:p>
                    <a:r>
                      <a:rPr lang="en-US"/>
                      <a:t>1920s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C1-4A72-8BA2-E71921478553}"/>
                </c:ext>
              </c:extLst>
            </c:dLbl>
            <c:dLbl>
              <c:idx val="7"/>
              <c:tx>
                <c:rich>
                  <a:bodyPr/>
                  <a:lstStyle/>
                  <a:p>
                    <a:r>
                      <a:rPr lang="en-US"/>
                      <a:t>1930s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7C1-4A72-8BA2-E71921478553}"/>
                </c:ext>
              </c:extLst>
            </c:dLbl>
            <c:dLbl>
              <c:idx val="8"/>
              <c:layout>
                <c:manualLayout>
                  <c:x val="-1.368267759011202E-3"/>
                  <c:y val="2.3093245134879765E-2"/>
                </c:manualLayout>
              </c:layout>
              <c:tx>
                <c:rich>
                  <a:bodyPr/>
                  <a:lstStyle/>
                  <a:p>
                    <a:r>
                      <a:rPr lang="en-US"/>
                      <a:t>1940s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7C1-4A72-8BA2-E71921478553}"/>
                </c:ext>
              </c:extLst>
            </c:dLbl>
            <c:dLbl>
              <c:idx val="9"/>
              <c:layout>
                <c:manualLayout>
                  <c:x val="-5.4730710360448081E-3"/>
                  <c:y val="-2.7292016977585196E-2"/>
                </c:manualLayout>
              </c:layout>
              <c:tx>
                <c:rich>
                  <a:bodyPr/>
                  <a:lstStyle/>
                  <a:p>
                    <a:r>
                      <a:rPr lang="en-US"/>
                      <a:t>1950s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7C1-4A72-8BA2-E71921478553}"/>
                </c:ext>
              </c:extLst>
            </c:dLbl>
            <c:dLbl>
              <c:idx val="10"/>
              <c:tx>
                <c:rich>
                  <a:bodyPr/>
                  <a:lstStyle/>
                  <a:p>
                    <a:r>
                      <a:rPr lang="en-US"/>
                      <a:t>1960s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7C1-4A72-8BA2-E71921478553}"/>
                </c:ext>
              </c:extLst>
            </c:dLbl>
            <c:dLbl>
              <c:idx val="11"/>
              <c:tx>
                <c:rich>
                  <a:bodyPr/>
                  <a:lstStyle/>
                  <a:p>
                    <a:r>
                      <a:rPr lang="en-US"/>
                      <a:t>1970s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7C1-4A72-8BA2-E71921478553}"/>
                </c:ext>
              </c:extLst>
            </c:dLbl>
            <c:dLbl>
              <c:idx val="12"/>
              <c:tx>
                <c:rich>
                  <a:bodyPr/>
                  <a:lstStyle/>
                  <a:p>
                    <a:r>
                      <a:rPr lang="en-US"/>
                      <a:t>1980s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7C1-4A72-8BA2-E71921478553}"/>
                </c:ext>
              </c:extLst>
            </c:dLbl>
            <c:dLbl>
              <c:idx val="13"/>
              <c:layout>
                <c:manualLayout>
                  <c:x val="-4.5152836047369659E-2"/>
                  <c:y val="2.9391402898937727E-2"/>
                </c:manualLayout>
              </c:layout>
              <c:tx>
                <c:rich>
                  <a:bodyPr/>
                  <a:lstStyle/>
                  <a:p>
                    <a:r>
                      <a:rPr lang="en-US"/>
                      <a:t>1990s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7C1-4A72-8BA2-E71921478553}"/>
                </c:ext>
              </c:extLst>
            </c:dLbl>
            <c:dLbl>
              <c:idx val="14"/>
              <c:tx>
                <c:rich>
                  <a:bodyPr/>
                  <a:lstStyle/>
                  <a:p>
                    <a:r>
                      <a:rPr lang="en-US"/>
                      <a:t>2000s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C1-4A72-8BA2-E71921478553}"/>
                </c:ext>
              </c:extLst>
            </c:dLbl>
            <c:dLbl>
              <c:idx val="15"/>
              <c:layout>
                <c:manualLayout>
                  <c:x val="-6.2940316914515279E-2"/>
                  <c:y val="2.7292016977585178E-2"/>
                </c:manualLayout>
              </c:layout>
              <c:tx>
                <c:rich>
                  <a:bodyPr/>
                  <a:lstStyle/>
                  <a:p>
                    <a:r>
                      <a:rPr lang="en-US"/>
                      <a:t>2010s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C1-4A72-8BA2-E71921478553}"/>
                </c:ext>
              </c:extLst>
            </c:dLbl>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dec_charts!$B$18:$B$33</c:f>
              <c:numCache>
                <c:formatCode>0.0</c:formatCode>
                <c:ptCount val="16"/>
                <c:pt idx="0">
                  <c:v>0.59204521863922543</c:v>
                </c:pt>
                <c:pt idx="1">
                  <c:v>1.6936158445560425</c:v>
                </c:pt>
                <c:pt idx="2">
                  <c:v>1.2933716605052181</c:v>
                </c:pt>
                <c:pt idx="3">
                  <c:v>1.3891128876746137</c:v>
                </c:pt>
                <c:pt idx="4">
                  <c:v>0.14737451398957116</c:v>
                </c:pt>
                <c:pt idx="5">
                  <c:v>0.7191600528735167</c:v>
                </c:pt>
                <c:pt idx="6">
                  <c:v>2.7161610704325781E-3</c:v>
                </c:pt>
                <c:pt idx="7">
                  <c:v>0.99704196260622813</c:v>
                </c:pt>
                <c:pt idx="8">
                  <c:v>2.010023838163491</c:v>
                </c:pt>
                <c:pt idx="9">
                  <c:v>1.5937129818703826</c:v>
                </c:pt>
                <c:pt idx="10">
                  <c:v>2.7995226164102389</c:v>
                </c:pt>
                <c:pt idx="11">
                  <c:v>3.2375099674699035</c:v>
                </c:pt>
                <c:pt idx="12">
                  <c:v>3.6380567479334149</c:v>
                </c:pt>
                <c:pt idx="13">
                  <c:v>1.8594857782369121</c:v>
                </c:pt>
                <c:pt idx="14">
                  <c:v>1.9084488554539305</c:v>
                </c:pt>
                <c:pt idx="15">
                  <c:v>-0.20262091544639563</c:v>
                </c:pt>
              </c:numCache>
            </c:numRef>
          </c:xVal>
          <c:yVal>
            <c:numRef>
              <c:f>dec_charts!$E$18:$E$33</c:f>
              <c:numCache>
                <c:formatCode>0.0</c:formatCode>
                <c:ptCount val="16"/>
                <c:pt idx="0">
                  <c:v>3.9227295159222968</c:v>
                </c:pt>
                <c:pt idx="1">
                  <c:v>4.2226678090671257</c:v>
                </c:pt>
                <c:pt idx="2">
                  <c:v>5.312278495030589</c:v>
                </c:pt>
                <c:pt idx="3">
                  <c:v>4.9876540724359675</c:v>
                </c:pt>
                <c:pt idx="4">
                  <c:v>5.6657588379235806</c:v>
                </c:pt>
                <c:pt idx="5">
                  <c:v>2.6660784899388599</c:v>
                </c:pt>
                <c:pt idx="6">
                  <c:v>7.5509629277811454</c:v>
                </c:pt>
                <c:pt idx="7">
                  <c:v>10.972726661142952</c:v>
                </c:pt>
                <c:pt idx="8">
                  <c:v>1.2313169154662289</c:v>
                </c:pt>
                <c:pt idx="9">
                  <c:v>1.979995920755012</c:v>
                </c:pt>
                <c:pt idx="10">
                  <c:v>2.7407521531354671</c:v>
                </c:pt>
                <c:pt idx="11">
                  <c:v>4.5905417246834226</c:v>
                </c:pt>
                <c:pt idx="12">
                  <c:v>9.9332855311972921</c:v>
                </c:pt>
                <c:pt idx="13">
                  <c:v>8.1659615001979908</c:v>
                </c:pt>
                <c:pt idx="14">
                  <c:v>5.4397621642919303</c:v>
                </c:pt>
                <c:pt idx="15">
                  <c:v>6.0620904451390496</c:v>
                </c:pt>
              </c:numCache>
            </c:numRef>
          </c:yVal>
          <c:extLst xmlns:c16r2="http://schemas.microsoft.com/office/drawing/2015/06/chart">
            <c:ext xmlns:c16="http://schemas.microsoft.com/office/drawing/2014/chart" uri="{C3380CC4-5D6E-409C-BE32-E72D297353CC}">
              <c16:uniqueId val="{00000010-37C1-4A72-8BA2-E71921478553}"/>
            </c:ext>
          </c:extLst>
        </c:ser>
        <c:dLbls/>
        <c:axId val="112349568"/>
        <c:axId val="112351488"/>
      </c:scatterChart>
      <c:valAx>
        <c:axId val="112349568"/>
        <c:scaling>
          <c:orientation val="minMax"/>
        </c:scaling>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real wages</a:t>
                </a:r>
                <a:r>
                  <a:rPr lang="en-GB" sz="1200" dirty="0"/>
                  <a:t>, average annual</a:t>
                </a:r>
                <a:r>
                  <a:rPr lang="en-GB" sz="1200" baseline="0" dirty="0"/>
                  <a:t> </a:t>
                </a:r>
                <a:r>
                  <a:rPr lang="en-GB" sz="1200" dirty="0"/>
                  <a:t>growth</a:t>
                </a:r>
              </a:p>
            </c:rich>
          </c:tx>
          <c:layout>
            <c:manualLayout>
              <c:xMode val="edge"/>
              <c:yMode val="edge"/>
              <c:x val="0.54228578490226431"/>
              <c:y val="3.5619045482172013E-2"/>
            </c:manualLayout>
          </c:layout>
          <c:spPr>
            <a:noFill/>
            <a:ln>
              <a:noFill/>
            </a:ln>
            <a:effectLst/>
          </c:spPr>
        </c:title>
        <c:numFmt formatCode="0.0" sourceLinked="1"/>
        <c:majorTickMark val="in"/>
        <c:tickLblPos val="nextTo"/>
        <c:spPr>
          <a:noFill/>
          <a:ln w="22225"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2351488"/>
        <c:crosses val="autoZero"/>
        <c:crossBetween val="midCat"/>
      </c:valAx>
      <c:valAx>
        <c:axId val="112351488"/>
        <c:scaling>
          <c:orientation val="maxMin"/>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unemployment rate</a:t>
                </a:r>
                <a:r>
                  <a:rPr lang="en-GB" sz="1200" dirty="0"/>
                  <a:t>, decade average</a:t>
                </a:r>
              </a:p>
            </c:rich>
          </c:tx>
          <c:layout>
            <c:manualLayout>
              <c:xMode val="edge"/>
              <c:yMode val="edge"/>
              <c:x val="6.7257217847769045E-3"/>
              <c:y val="0.48794466307774298"/>
            </c:manualLayout>
          </c:layout>
          <c:spPr>
            <a:noFill/>
            <a:ln>
              <a:noFill/>
            </a:ln>
            <a:effectLst/>
          </c:spPr>
        </c:title>
        <c:numFmt formatCode="0" sourceLinked="0"/>
        <c:majorTickMark val="in"/>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2349568"/>
        <c:crosses val="autoZero"/>
        <c:crossBetween val="midCat"/>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05628463108784E-2"/>
          <c:y val="0.19021087505781298"/>
          <c:w val="0.9267037037037037"/>
          <c:h val="0.7797709512957065"/>
        </c:manualLayout>
      </c:layout>
      <c:scatterChart>
        <c:scatterStyle val="lineMarker"/>
        <c:ser>
          <c:idx val="0"/>
          <c:order val="0"/>
          <c:spPr>
            <a:ln w="19050" cap="rnd">
              <a:noFill/>
              <a:round/>
            </a:ln>
            <a:effectLst/>
          </c:spPr>
          <c:marker>
            <c:symbol val="diamond"/>
            <c:size val="7"/>
            <c:spPr>
              <a:solidFill>
                <a:srgbClr val="3EADB6"/>
              </a:solidFill>
              <a:ln w="9525">
                <a:noFill/>
              </a:ln>
              <a:effectLst/>
            </c:spPr>
          </c:marker>
          <c:dPt>
            <c:idx val="0"/>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0-37C1-4A72-8BA2-E71921478553}"/>
              </c:ext>
            </c:extLst>
          </c:dPt>
          <c:dPt>
            <c:idx val="1"/>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1-37C1-4A72-8BA2-E71921478553}"/>
              </c:ext>
            </c:extLst>
          </c:dPt>
          <c:dPt>
            <c:idx val="2"/>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2-37C1-4A72-8BA2-E71921478553}"/>
              </c:ext>
            </c:extLst>
          </c:dPt>
          <c:dPt>
            <c:idx val="3"/>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3-37C1-4A72-8BA2-E71921478553}"/>
              </c:ext>
            </c:extLst>
          </c:dPt>
          <c:dPt>
            <c:idx val="14"/>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4-37C1-4A72-8BA2-E71921478553}"/>
              </c:ext>
            </c:extLst>
          </c:dPt>
          <c:dPt>
            <c:idx val="15"/>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5-37C1-4A72-8BA2-E71921478553}"/>
              </c:ext>
            </c:extLst>
          </c:dPt>
          <c:dLbls>
            <c:dLbl>
              <c:idx val="0"/>
              <c:layout>
                <c:manualLayout>
                  <c:x val="-7.2518191227593704E-2"/>
                  <c:y val="-2.7292016977585213E-2"/>
                </c:manualLayout>
              </c:layout>
              <c:tx>
                <c:rich>
                  <a:bodyPr/>
                  <a:lstStyle/>
                  <a:p>
                    <a:r>
                      <a:rPr lang="en-US"/>
                      <a:t>1860s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C1-4A72-8BA2-E71921478553}"/>
                </c:ext>
              </c:extLst>
            </c:dLbl>
            <c:dLbl>
              <c:idx val="1"/>
              <c:layout>
                <c:manualLayout>
                  <c:x val="-2.7365355180224041E-3"/>
                  <c:y val="3.8488297271371891E-17"/>
                </c:manualLayout>
              </c:layout>
              <c:tx>
                <c:rich>
                  <a:bodyPr/>
                  <a:lstStyle/>
                  <a:p>
                    <a:r>
                      <a:rPr lang="en-US"/>
                      <a:t>1870s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C1-4A72-8BA2-E71921478553}"/>
                </c:ext>
              </c:extLst>
            </c:dLbl>
            <c:dLbl>
              <c:idx val="2"/>
              <c:layout>
                <c:manualLayout>
                  <c:x val="-7.6400262467191671E-2"/>
                  <c:y val="7.8547289384018087E-2"/>
                </c:manualLayout>
              </c:layout>
              <c:tx>
                <c:rich>
                  <a:bodyPr/>
                  <a:lstStyle/>
                  <a:p>
                    <a:r>
                      <a:rPr lang="en-US"/>
                      <a:t>1880s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C1-4A72-8BA2-E71921478553}"/>
                </c:ext>
              </c:extLst>
            </c:dLbl>
            <c:dLbl>
              <c:idx val="3"/>
              <c:layout>
                <c:manualLayout>
                  <c:x val="-5.1905315497952756E-2"/>
                  <c:y val="-3.1428569543092935E-2"/>
                </c:manualLayout>
              </c:layout>
              <c:tx>
                <c:rich>
                  <a:bodyPr/>
                  <a:lstStyle/>
                  <a:p>
                    <a:r>
                      <a:rPr lang="en-US"/>
                      <a:t>1890s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7C1-4A72-8BA2-E71921478553}"/>
                </c:ext>
              </c:extLst>
            </c:dLbl>
            <c:dLbl>
              <c:idx val="4"/>
              <c:layout>
                <c:manualLayout>
                  <c:x val="-8.2049332851063493E-3"/>
                  <c:y val="-5.2322876501064777E-2"/>
                </c:manualLayout>
              </c:layout>
              <c:tx>
                <c:rich>
                  <a:bodyPr/>
                  <a:lstStyle/>
                  <a:p>
                    <a:r>
                      <a:rPr lang="en-US"/>
                      <a:t>1900s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C1-4A72-8BA2-E71921478553}"/>
                </c:ext>
              </c:extLst>
            </c:dLbl>
            <c:dLbl>
              <c:idx val="5"/>
              <c:tx>
                <c:rich>
                  <a:bodyPr/>
                  <a:lstStyle/>
                  <a:p>
                    <a:r>
                      <a:rPr lang="en-US"/>
                      <a:t>1910s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7C1-4A72-8BA2-E71921478553}"/>
                </c:ext>
              </c:extLst>
            </c:dLbl>
            <c:dLbl>
              <c:idx val="6"/>
              <c:tx>
                <c:rich>
                  <a:bodyPr/>
                  <a:lstStyle/>
                  <a:p>
                    <a:r>
                      <a:rPr lang="en-US"/>
                      <a:t>1920s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C1-4A72-8BA2-E71921478553}"/>
                </c:ext>
              </c:extLst>
            </c:dLbl>
            <c:dLbl>
              <c:idx val="7"/>
              <c:tx>
                <c:rich>
                  <a:bodyPr/>
                  <a:lstStyle/>
                  <a:p>
                    <a:r>
                      <a:rPr lang="en-US"/>
                      <a:t>1930s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7C1-4A72-8BA2-E71921478553}"/>
                </c:ext>
              </c:extLst>
            </c:dLbl>
            <c:dLbl>
              <c:idx val="8"/>
              <c:layout>
                <c:manualLayout>
                  <c:x val="-1.368267759011202E-3"/>
                  <c:y val="2.3093245134879765E-2"/>
                </c:manualLayout>
              </c:layout>
              <c:tx>
                <c:rich>
                  <a:bodyPr/>
                  <a:lstStyle/>
                  <a:p>
                    <a:r>
                      <a:rPr lang="en-US"/>
                      <a:t>1940s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7C1-4A72-8BA2-E71921478553}"/>
                </c:ext>
              </c:extLst>
            </c:dLbl>
            <c:dLbl>
              <c:idx val="9"/>
              <c:layout>
                <c:manualLayout>
                  <c:x val="-5.4730710360448081E-3"/>
                  <c:y val="-2.7292016977585196E-2"/>
                </c:manualLayout>
              </c:layout>
              <c:tx>
                <c:rich>
                  <a:bodyPr/>
                  <a:lstStyle/>
                  <a:p>
                    <a:r>
                      <a:rPr lang="en-US"/>
                      <a:t>1950s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7C1-4A72-8BA2-E71921478553}"/>
                </c:ext>
              </c:extLst>
            </c:dLbl>
            <c:dLbl>
              <c:idx val="10"/>
              <c:tx>
                <c:rich>
                  <a:bodyPr/>
                  <a:lstStyle/>
                  <a:p>
                    <a:r>
                      <a:rPr lang="en-US"/>
                      <a:t>1960s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7C1-4A72-8BA2-E71921478553}"/>
                </c:ext>
              </c:extLst>
            </c:dLbl>
            <c:dLbl>
              <c:idx val="11"/>
              <c:tx>
                <c:rich>
                  <a:bodyPr/>
                  <a:lstStyle/>
                  <a:p>
                    <a:r>
                      <a:rPr lang="en-US"/>
                      <a:t>1970s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7C1-4A72-8BA2-E71921478553}"/>
                </c:ext>
              </c:extLst>
            </c:dLbl>
            <c:dLbl>
              <c:idx val="12"/>
              <c:tx>
                <c:rich>
                  <a:bodyPr/>
                  <a:lstStyle/>
                  <a:p>
                    <a:r>
                      <a:rPr lang="en-US"/>
                      <a:t>1980s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7C1-4A72-8BA2-E71921478553}"/>
                </c:ext>
              </c:extLst>
            </c:dLbl>
            <c:dLbl>
              <c:idx val="13"/>
              <c:layout>
                <c:manualLayout>
                  <c:x val="-4.5152836047369659E-2"/>
                  <c:y val="2.9391402898937727E-2"/>
                </c:manualLayout>
              </c:layout>
              <c:tx>
                <c:rich>
                  <a:bodyPr/>
                  <a:lstStyle/>
                  <a:p>
                    <a:r>
                      <a:rPr lang="en-US"/>
                      <a:t>1990s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7C1-4A72-8BA2-E71921478553}"/>
                </c:ext>
              </c:extLst>
            </c:dLbl>
            <c:dLbl>
              <c:idx val="14"/>
              <c:tx>
                <c:rich>
                  <a:bodyPr/>
                  <a:lstStyle/>
                  <a:p>
                    <a:r>
                      <a:rPr lang="en-US"/>
                      <a:t>2000s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C1-4A72-8BA2-E71921478553}"/>
                </c:ext>
              </c:extLst>
            </c:dLbl>
            <c:dLbl>
              <c:idx val="15"/>
              <c:layout>
                <c:manualLayout>
                  <c:x val="-6.2940316914515279E-2"/>
                  <c:y val="2.7292016977585178E-2"/>
                </c:manualLayout>
              </c:layout>
              <c:tx>
                <c:rich>
                  <a:bodyPr/>
                  <a:lstStyle/>
                  <a:p>
                    <a:r>
                      <a:rPr lang="en-US"/>
                      <a:t>2010s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C1-4A72-8BA2-E71921478553}"/>
                </c:ext>
              </c:extLst>
            </c:dLbl>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dec_charts!$B$18:$B$33</c:f>
              <c:numCache>
                <c:formatCode>0.0</c:formatCode>
                <c:ptCount val="16"/>
                <c:pt idx="0">
                  <c:v>0.59204521863922543</c:v>
                </c:pt>
                <c:pt idx="1">
                  <c:v>1.6936158445560425</c:v>
                </c:pt>
                <c:pt idx="2">
                  <c:v>1.2933716605052181</c:v>
                </c:pt>
                <c:pt idx="3">
                  <c:v>1.3891128876746137</c:v>
                </c:pt>
                <c:pt idx="4">
                  <c:v>0.14737451398957116</c:v>
                </c:pt>
                <c:pt idx="5">
                  <c:v>0.7191600528735167</c:v>
                </c:pt>
                <c:pt idx="6">
                  <c:v>2.7161610704325781E-3</c:v>
                </c:pt>
                <c:pt idx="7">
                  <c:v>0.99704196260622813</c:v>
                </c:pt>
                <c:pt idx="8">
                  <c:v>2.010023838163491</c:v>
                </c:pt>
                <c:pt idx="9">
                  <c:v>1.5937129818703826</c:v>
                </c:pt>
                <c:pt idx="10">
                  <c:v>2.7995226164102389</c:v>
                </c:pt>
                <c:pt idx="11">
                  <c:v>3.2375099674699035</c:v>
                </c:pt>
                <c:pt idx="12">
                  <c:v>3.6380567479334149</c:v>
                </c:pt>
                <c:pt idx="13">
                  <c:v>1.8594857782369121</c:v>
                </c:pt>
                <c:pt idx="14">
                  <c:v>1.9084488554539305</c:v>
                </c:pt>
                <c:pt idx="15">
                  <c:v>-0.20262091544639563</c:v>
                </c:pt>
              </c:numCache>
            </c:numRef>
          </c:xVal>
          <c:yVal>
            <c:numRef>
              <c:f>dec_charts!$E$18:$E$33</c:f>
              <c:numCache>
                <c:formatCode>0.0</c:formatCode>
                <c:ptCount val="16"/>
                <c:pt idx="0">
                  <c:v>3.9227295159222968</c:v>
                </c:pt>
                <c:pt idx="1">
                  <c:v>4.2226678090671257</c:v>
                </c:pt>
                <c:pt idx="2">
                  <c:v>5.312278495030589</c:v>
                </c:pt>
                <c:pt idx="3">
                  <c:v>4.9876540724359675</c:v>
                </c:pt>
                <c:pt idx="4">
                  <c:v>5.6657588379235806</c:v>
                </c:pt>
                <c:pt idx="5">
                  <c:v>2.6660784899388599</c:v>
                </c:pt>
                <c:pt idx="6">
                  <c:v>7.5509629277811454</c:v>
                </c:pt>
                <c:pt idx="7">
                  <c:v>10.972726661142952</c:v>
                </c:pt>
                <c:pt idx="8">
                  <c:v>1.2313169154662289</c:v>
                </c:pt>
                <c:pt idx="9">
                  <c:v>1.979995920755012</c:v>
                </c:pt>
                <c:pt idx="10">
                  <c:v>2.7407521531354671</c:v>
                </c:pt>
                <c:pt idx="11">
                  <c:v>4.5905417246834226</c:v>
                </c:pt>
                <c:pt idx="12">
                  <c:v>9.9332855311972921</c:v>
                </c:pt>
                <c:pt idx="13">
                  <c:v>8.1659615001979908</c:v>
                </c:pt>
                <c:pt idx="14">
                  <c:v>5.4397621642919303</c:v>
                </c:pt>
                <c:pt idx="15">
                  <c:v>6.0620904451390496</c:v>
                </c:pt>
              </c:numCache>
            </c:numRef>
          </c:yVal>
          <c:extLst xmlns:c16r2="http://schemas.microsoft.com/office/drawing/2015/06/chart">
            <c:ext xmlns:c16="http://schemas.microsoft.com/office/drawing/2014/chart" uri="{C3380CC4-5D6E-409C-BE32-E72D297353CC}">
              <c16:uniqueId val="{00000010-37C1-4A72-8BA2-E71921478553}"/>
            </c:ext>
          </c:extLst>
        </c:ser>
        <c:dLbls/>
        <c:axId val="112597632"/>
        <c:axId val="112653056"/>
      </c:scatterChart>
      <c:valAx>
        <c:axId val="112597632"/>
        <c:scaling>
          <c:orientation val="minMax"/>
        </c:scaling>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real wages</a:t>
                </a:r>
                <a:r>
                  <a:rPr lang="en-GB" sz="1200" dirty="0"/>
                  <a:t>, average annual</a:t>
                </a:r>
                <a:r>
                  <a:rPr lang="en-GB" sz="1200" baseline="0" dirty="0"/>
                  <a:t> </a:t>
                </a:r>
                <a:r>
                  <a:rPr lang="en-GB" sz="1200" dirty="0"/>
                  <a:t>growth</a:t>
                </a:r>
              </a:p>
            </c:rich>
          </c:tx>
          <c:layout>
            <c:manualLayout>
              <c:xMode val="edge"/>
              <c:yMode val="edge"/>
              <c:x val="0.54228578490226431"/>
              <c:y val="3.5619045482172013E-2"/>
            </c:manualLayout>
          </c:layout>
          <c:spPr>
            <a:noFill/>
            <a:ln>
              <a:noFill/>
            </a:ln>
            <a:effectLst/>
          </c:spPr>
        </c:title>
        <c:numFmt formatCode="0.0" sourceLinked="1"/>
        <c:majorTickMark val="in"/>
        <c:tickLblPos val="nextTo"/>
        <c:spPr>
          <a:noFill/>
          <a:ln w="22225"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2653056"/>
        <c:crosses val="autoZero"/>
        <c:crossBetween val="midCat"/>
      </c:valAx>
      <c:valAx>
        <c:axId val="112653056"/>
        <c:scaling>
          <c:orientation val="maxMin"/>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unemployment rate</a:t>
                </a:r>
                <a:r>
                  <a:rPr lang="en-GB" sz="1200" dirty="0"/>
                  <a:t>, decade average</a:t>
                </a:r>
              </a:p>
            </c:rich>
          </c:tx>
          <c:layout>
            <c:manualLayout>
              <c:xMode val="edge"/>
              <c:yMode val="edge"/>
              <c:x val="6.7257217847769045E-3"/>
              <c:y val="0.48794466307774298"/>
            </c:manualLayout>
          </c:layout>
          <c:spPr>
            <a:noFill/>
            <a:ln>
              <a:noFill/>
            </a:ln>
            <a:effectLst/>
          </c:spPr>
        </c:title>
        <c:numFmt formatCode="0" sourceLinked="0"/>
        <c:majorTickMark val="in"/>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2597632"/>
        <c:crosses val="autoZero"/>
        <c:crossBetween val="midCat"/>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05628463108784E-2"/>
          <c:y val="0.19021087505781298"/>
          <c:w val="0.9267037037037037"/>
          <c:h val="0.7797709512957065"/>
        </c:manualLayout>
      </c:layout>
      <c:scatterChart>
        <c:scatterStyle val="lineMarker"/>
        <c:ser>
          <c:idx val="0"/>
          <c:order val="0"/>
          <c:spPr>
            <a:ln w="19050" cap="rnd">
              <a:noFill/>
              <a:round/>
            </a:ln>
            <a:effectLst/>
          </c:spPr>
          <c:marker>
            <c:symbol val="diamond"/>
            <c:size val="7"/>
            <c:spPr>
              <a:solidFill>
                <a:srgbClr val="3EADB6"/>
              </a:solidFill>
              <a:ln w="9525">
                <a:noFill/>
              </a:ln>
              <a:effectLst/>
            </c:spPr>
          </c:marker>
          <c:dPt>
            <c:idx val="0"/>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0-37C1-4A72-8BA2-E71921478553}"/>
              </c:ext>
            </c:extLst>
          </c:dPt>
          <c:dPt>
            <c:idx val="1"/>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1-37C1-4A72-8BA2-E71921478553}"/>
              </c:ext>
            </c:extLst>
          </c:dPt>
          <c:dPt>
            <c:idx val="2"/>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2-37C1-4A72-8BA2-E71921478553}"/>
              </c:ext>
            </c:extLst>
          </c:dPt>
          <c:dPt>
            <c:idx val="3"/>
            <c:marker>
              <c:spPr>
                <a:solidFill>
                  <a:srgbClr val="DC8100"/>
                </a:solidFill>
                <a:ln w="9525">
                  <a:noFill/>
                </a:ln>
                <a:effectLst/>
              </c:spPr>
            </c:marker>
            <c:extLst xmlns:c16r2="http://schemas.microsoft.com/office/drawing/2015/06/chart">
              <c:ext xmlns:c16="http://schemas.microsoft.com/office/drawing/2014/chart" uri="{C3380CC4-5D6E-409C-BE32-E72D297353CC}">
                <c16:uniqueId val="{00000003-37C1-4A72-8BA2-E71921478553}"/>
              </c:ext>
            </c:extLst>
          </c:dPt>
          <c:dPt>
            <c:idx val="14"/>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4-37C1-4A72-8BA2-E71921478553}"/>
              </c:ext>
            </c:extLst>
          </c:dPt>
          <c:dPt>
            <c:idx val="15"/>
            <c:marker>
              <c:spPr>
                <a:solidFill>
                  <a:srgbClr val="8F2F68"/>
                </a:solidFill>
                <a:ln w="9525">
                  <a:noFill/>
                </a:ln>
                <a:effectLst/>
              </c:spPr>
            </c:marker>
            <c:extLst xmlns:c16r2="http://schemas.microsoft.com/office/drawing/2015/06/chart">
              <c:ext xmlns:c16="http://schemas.microsoft.com/office/drawing/2014/chart" uri="{C3380CC4-5D6E-409C-BE32-E72D297353CC}">
                <c16:uniqueId val="{00000005-37C1-4A72-8BA2-E71921478553}"/>
              </c:ext>
            </c:extLst>
          </c:dPt>
          <c:dLbls>
            <c:dLbl>
              <c:idx val="0"/>
              <c:layout>
                <c:manualLayout>
                  <c:x val="-7.2518191227593704E-2"/>
                  <c:y val="-2.7292016977585213E-2"/>
                </c:manualLayout>
              </c:layout>
              <c:tx>
                <c:rich>
                  <a:bodyPr/>
                  <a:lstStyle/>
                  <a:p>
                    <a:r>
                      <a:rPr lang="en-US"/>
                      <a:t>1860s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C1-4A72-8BA2-E71921478553}"/>
                </c:ext>
              </c:extLst>
            </c:dLbl>
            <c:dLbl>
              <c:idx val="1"/>
              <c:layout>
                <c:manualLayout>
                  <c:x val="-2.7365355180224041E-3"/>
                  <c:y val="3.8488297271371891E-17"/>
                </c:manualLayout>
              </c:layout>
              <c:tx>
                <c:rich>
                  <a:bodyPr/>
                  <a:lstStyle/>
                  <a:p>
                    <a:r>
                      <a:rPr lang="en-US"/>
                      <a:t>1870s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C1-4A72-8BA2-E71921478553}"/>
                </c:ext>
              </c:extLst>
            </c:dLbl>
            <c:dLbl>
              <c:idx val="2"/>
              <c:layout>
                <c:manualLayout>
                  <c:x val="-7.6400262467191671E-2"/>
                  <c:y val="7.8547289384018087E-2"/>
                </c:manualLayout>
              </c:layout>
              <c:tx>
                <c:rich>
                  <a:bodyPr/>
                  <a:lstStyle/>
                  <a:p>
                    <a:r>
                      <a:rPr lang="en-US"/>
                      <a:t>1880s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C1-4A72-8BA2-E71921478553}"/>
                </c:ext>
              </c:extLst>
            </c:dLbl>
            <c:dLbl>
              <c:idx val="3"/>
              <c:layout>
                <c:manualLayout>
                  <c:x val="-5.1905315497952756E-2"/>
                  <c:y val="-3.1428569543092935E-2"/>
                </c:manualLayout>
              </c:layout>
              <c:tx>
                <c:rich>
                  <a:bodyPr/>
                  <a:lstStyle/>
                  <a:p>
                    <a:r>
                      <a:rPr lang="en-US"/>
                      <a:t>1890s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7C1-4A72-8BA2-E71921478553}"/>
                </c:ext>
              </c:extLst>
            </c:dLbl>
            <c:dLbl>
              <c:idx val="4"/>
              <c:layout>
                <c:manualLayout>
                  <c:x val="-8.2049332851063493E-3"/>
                  <c:y val="-5.2322876501064777E-2"/>
                </c:manualLayout>
              </c:layout>
              <c:tx>
                <c:rich>
                  <a:bodyPr/>
                  <a:lstStyle/>
                  <a:p>
                    <a:r>
                      <a:rPr lang="en-US"/>
                      <a:t>1900s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C1-4A72-8BA2-E71921478553}"/>
                </c:ext>
              </c:extLst>
            </c:dLbl>
            <c:dLbl>
              <c:idx val="5"/>
              <c:tx>
                <c:rich>
                  <a:bodyPr/>
                  <a:lstStyle/>
                  <a:p>
                    <a:r>
                      <a:rPr lang="en-US"/>
                      <a:t>1910s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7C1-4A72-8BA2-E71921478553}"/>
                </c:ext>
              </c:extLst>
            </c:dLbl>
            <c:dLbl>
              <c:idx val="6"/>
              <c:tx>
                <c:rich>
                  <a:bodyPr/>
                  <a:lstStyle/>
                  <a:p>
                    <a:r>
                      <a:rPr lang="en-US"/>
                      <a:t>1920s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C1-4A72-8BA2-E71921478553}"/>
                </c:ext>
              </c:extLst>
            </c:dLbl>
            <c:dLbl>
              <c:idx val="7"/>
              <c:tx>
                <c:rich>
                  <a:bodyPr/>
                  <a:lstStyle/>
                  <a:p>
                    <a:r>
                      <a:rPr lang="en-US"/>
                      <a:t>1930s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7C1-4A72-8BA2-E71921478553}"/>
                </c:ext>
              </c:extLst>
            </c:dLbl>
            <c:dLbl>
              <c:idx val="8"/>
              <c:layout>
                <c:manualLayout>
                  <c:x val="-1.368267759011202E-3"/>
                  <c:y val="2.3093245134879765E-2"/>
                </c:manualLayout>
              </c:layout>
              <c:tx>
                <c:rich>
                  <a:bodyPr/>
                  <a:lstStyle/>
                  <a:p>
                    <a:r>
                      <a:rPr lang="en-US"/>
                      <a:t>1940s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7C1-4A72-8BA2-E71921478553}"/>
                </c:ext>
              </c:extLst>
            </c:dLbl>
            <c:dLbl>
              <c:idx val="9"/>
              <c:layout>
                <c:manualLayout>
                  <c:x val="-5.4730710360448081E-3"/>
                  <c:y val="-2.7292016977585196E-2"/>
                </c:manualLayout>
              </c:layout>
              <c:tx>
                <c:rich>
                  <a:bodyPr/>
                  <a:lstStyle/>
                  <a:p>
                    <a:r>
                      <a:rPr lang="en-US"/>
                      <a:t>1950s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7C1-4A72-8BA2-E71921478553}"/>
                </c:ext>
              </c:extLst>
            </c:dLbl>
            <c:dLbl>
              <c:idx val="10"/>
              <c:tx>
                <c:rich>
                  <a:bodyPr/>
                  <a:lstStyle/>
                  <a:p>
                    <a:r>
                      <a:rPr lang="en-US"/>
                      <a:t>1960s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7C1-4A72-8BA2-E71921478553}"/>
                </c:ext>
              </c:extLst>
            </c:dLbl>
            <c:dLbl>
              <c:idx val="11"/>
              <c:tx>
                <c:rich>
                  <a:bodyPr/>
                  <a:lstStyle/>
                  <a:p>
                    <a:r>
                      <a:rPr lang="en-US"/>
                      <a:t>1970s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7C1-4A72-8BA2-E71921478553}"/>
                </c:ext>
              </c:extLst>
            </c:dLbl>
            <c:dLbl>
              <c:idx val="12"/>
              <c:tx>
                <c:rich>
                  <a:bodyPr/>
                  <a:lstStyle/>
                  <a:p>
                    <a:r>
                      <a:rPr lang="en-US"/>
                      <a:t>1980s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7C1-4A72-8BA2-E71921478553}"/>
                </c:ext>
              </c:extLst>
            </c:dLbl>
            <c:dLbl>
              <c:idx val="13"/>
              <c:layout>
                <c:manualLayout>
                  <c:x val="-4.5152836047369659E-2"/>
                  <c:y val="2.9391402898937727E-2"/>
                </c:manualLayout>
              </c:layout>
              <c:tx>
                <c:rich>
                  <a:bodyPr/>
                  <a:lstStyle/>
                  <a:p>
                    <a:r>
                      <a:rPr lang="en-US"/>
                      <a:t>1990s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7C1-4A72-8BA2-E71921478553}"/>
                </c:ext>
              </c:extLst>
            </c:dLbl>
            <c:dLbl>
              <c:idx val="14"/>
              <c:tx>
                <c:rich>
                  <a:bodyPr/>
                  <a:lstStyle/>
                  <a:p>
                    <a:r>
                      <a:rPr lang="en-US"/>
                      <a:t>2000s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C1-4A72-8BA2-E71921478553}"/>
                </c:ext>
              </c:extLst>
            </c:dLbl>
            <c:dLbl>
              <c:idx val="15"/>
              <c:layout>
                <c:manualLayout>
                  <c:x val="-6.2940316914515279E-2"/>
                  <c:y val="2.7292016977585178E-2"/>
                </c:manualLayout>
              </c:layout>
              <c:tx>
                <c:rich>
                  <a:bodyPr/>
                  <a:lstStyle/>
                  <a:p>
                    <a:r>
                      <a:rPr lang="en-US"/>
                      <a:t>2010s</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C1-4A72-8BA2-E71921478553}"/>
                </c:ext>
              </c:extLst>
            </c:dLbl>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dec_charts!$B$18:$B$33</c:f>
              <c:numCache>
                <c:formatCode>0.0</c:formatCode>
                <c:ptCount val="16"/>
                <c:pt idx="0">
                  <c:v>0.59204521863922543</c:v>
                </c:pt>
                <c:pt idx="1">
                  <c:v>1.6936158445560425</c:v>
                </c:pt>
                <c:pt idx="2">
                  <c:v>1.2933716605052181</c:v>
                </c:pt>
                <c:pt idx="3">
                  <c:v>1.3891128876746137</c:v>
                </c:pt>
                <c:pt idx="4">
                  <c:v>0.14737451398957116</c:v>
                </c:pt>
                <c:pt idx="5">
                  <c:v>0.7191600528735167</c:v>
                </c:pt>
                <c:pt idx="6">
                  <c:v>2.7161610704325781E-3</c:v>
                </c:pt>
                <c:pt idx="7">
                  <c:v>0.99704196260622813</c:v>
                </c:pt>
                <c:pt idx="8">
                  <c:v>2.010023838163491</c:v>
                </c:pt>
                <c:pt idx="9">
                  <c:v>1.5937129818703826</c:v>
                </c:pt>
                <c:pt idx="10">
                  <c:v>2.7995226164102389</c:v>
                </c:pt>
                <c:pt idx="11">
                  <c:v>3.2375099674699035</c:v>
                </c:pt>
                <c:pt idx="12">
                  <c:v>3.6380567479334149</c:v>
                </c:pt>
                <c:pt idx="13">
                  <c:v>1.8594857782369121</c:v>
                </c:pt>
                <c:pt idx="14">
                  <c:v>1.9084488554539305</c:v>
                </c:pt>
                <c:pt idx="15">
                  <c:v>-0.20262091544639563</c:v>
                </c:pt>
              </c:numCache>
            </c:numRef>
          </c:xVal>
          <c:yVal>
            <c:numRef>
              <c:f>dec_charts!$E$18:$E$33</c:f>
              <c:numCache>
                <c:formatCode>0.0</c:formatCode>
                <c:ptCount val="16"/>
                <c:pt idx="0">
                  <c:v>3.9227295159222968</c:v>
                </c:pt>
                <c:pt idx="1">
                  <c:v>4.2226678090671257</c:v>
                </c:pt>
                <c:pt idx="2">
                  <c:v>5.312278495030589</c:v>
                </c:pt>
                <c:pt idx="3">
                  <c:v>4.9876540724359675</c:v>
                </c:pt>
                <c:pt idx="4">
                  <c:v>5.6657588379235806</c:v>
                </c:pt>
                <c:pt idx="5">
                  <c:v>2.6660784899388599</c:v>
                </c:pt>
                <c:pt idx="6">
                  <c:v>7.5509629277811454</c:v>
                </c:pt>
                <c:pt idx="7">
                  <c:v>10.972726661142952</c:v>
                </c:pt>
                <c:pt idx="8">
                  <c:v>1.2313169154662289</c:v>
                </c:pt>
                <c:pt idx="9">
                  <c:v>1.979995920755012</c:v>
                </c:pt>
                <c:pt idx="10">
                  <c:v>2.7407521531354671</c:v>
                </c:pt>
                <c:pt idx="11">
                  <c:v>4.5905417246834226</c:v>
                </c:pt>
                <c:pt idx="12">
                  <c:v>9.9332855311972921</c:v>
                </c:pt>
                <c:pt idx="13">
                  <c:v>8.1659615001979908</c:v>
                </c:pt>
                <c:pt idx="14">
                  <c:v>5.4397621642919303</c:v>
                </c:pt>
                <c:pt idx="15">
                  <c:v>6.0620904451390496</c:v>
                </c:pt>
              </c:numCache>
            </c:numRef>
          </c:yVal>
          <c:extLst xmlns:c16r2="http://schemas.microsoft.com/office/drawing/2015/06/chart">
            <c:ext xmlns:c16="http://schemas.microsoft.com/office/drawing/2014/chart" uri="{C3380CC4-5D6E-409C-BE32-E72D297353CC}">
              <c16:uniqueId val="{00000010-37C1-4A72-8BA2-E71921478553}"/>
            </c:ext>
          </c:extLst>
        </c:ser>
        <c:dLbls/>
        <c:axId val="136195072"/>
        <c:axId val="136246400"/>
      </c:scatterChart>
      <c:valAx>
        <c:axId val="136195072"/>
        <c:scaling>
          <c:orientation val="minMax"/>
        </c:scaling>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real wages</a:t>
                </a:r>
                <a:r>
                  <a:rPr lang="en-GB" sz="1200" dirty="0"/>
                  <a:t>, average annual</a:t>
                </a:r>
                <a:r>
                  <a:rPr lang="en-GB" sz="1200" baseline="0" dirty="0"/>
                  <a:t> </a:t>
                </a:r>
                <a:r>
                  <a:rPr lang="en-GB" sz="1200" dirty="0"/>
                  <a:t>growth</a:t>
                </a:r>
              </a:p>
            </c:rich>
          </c:tx>
          <c:layout>
            <c:manualLayout>
              <c:xMode val="edge"/>
              <c:yMode val="edge"/>
              <c:x val="0.54228578490226431"/>
              <c:y val="3.5619045482172013E-2"/>
            </c:manualLayout>
          </c:layout>
          <c:spPr>
            <a:noFill/>
            <a:ln>
              <a:noFill/>
            </a:ln>
            <a:effectLst/>
          </c:spPr>
        </c:title>
        <c:numFmt formatCode="0.0" sourceLinked="1"/>
        <c:majorTickMark val="in"/>
        <c:tickLblPos val="nextTo"/>
        <c:spPr>
          <a:noFill/>
          <a:ln w="22225"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36246400"/>
        <c:crosses val="autoZero"/>
        <c:crossBetween val="midCat"/>
      </c:valAx>
      <c:valAx>
        <c:axId val="136246400"/>
        <c:scaling>
          <c:orientation val="maxMin"/>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GB" sz="1200" b="1" dirty="0">
                    <a:solidFill>
                      <a:srgbClr val="DC004E"/>
                    </a:solidFill>
                  </a:rPr>
                  <a:t>unemployment rate</a:t>
                </a:r>
                <a:r>
                  <a:rPr lang="en-GB" sz="1200" dirty="0"/>
                  <a:t>, decade average</a:t>
                </a:r>
              </a:p>
            </c:rich>
          </c:tx>
          <c:layout>
            <c:manualLayout>
              <c:xMode val="edge"/>
              <c:yMode val="edge"/>
              <c:x val="6.7257217847769045E-3"/>
              <c:y val="0.48794466307774298"/>
            </c:manualLayout>
          </c:layout>
          <c:spPr>
            <a:noFill/>
            <a:ln>
              <a:noFill/>
            </a:ln>
            <a:effectLst/>
          </c:spPr>
        </c:title>
        <c:numFmt formatCode="0" sourceLinked="0"/>
        <c:majorTickMark val="in"/>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36195072"/>
        <c:crosses val="autoZero"/>
        <c:crossBetween val="midCat"/>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pPr>
      <a:endParaRPr lang="en-US"/>
    </a:p>
  </c:txPr>
  <c:externalData r:id="rId2"/>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0.4045</cdr:x>
      <cdr:y>0.5</cdr:y>
    </cdr:from>
    <cdr:to>
      <cdr:x>0.42346</cdr:x>
      <cdr:y>0.53185</cdr:y>
    </cdr:to>
    <cdr:cxnSp macro="">
      <cdr:nvCxnSpPr>
        <cdr:cNvPr id="8" name="Straight Connector 7">
          <a:extLst xmlns:a="http://schemas.openxmlformats.org/drawingml/2006/main">
            <a:ext uri="{FF2B5EF4-FFF2-40B4-BE49-F238E27FC236}">
              <a16:creationId xmlns:a16="http://schemas.microsoft.com/office/drawing/2014/main" xmlns="" id="{A852E14C-9AF0-481A-BB25-F84516A60D7A}"/>
            </a:ext>
          </a:extLst>
        </cdr:cNvPr>
        <cdr:cNvCxnSpPr/>
      </cdr:nvCxnSpPr>
      <cdr:spPr>
        <a:xfrm xmlns:a="http://schemas.openxmlformats.org/drawingml/2006/main" flipV="1">
          <a:off x="2774061" y="1761066"/>
          <a:ext cx="130006" cy="112184"/>
        </a:xfrm>
        <a:prstGeom xmlns:a="http://schemas.openxmlformats.org/drawingml/2006/main" prst="line">
          <a:avLst/>
        </a:prstGeom>
        <a:ln xmlns:a="http://schemas.openxmlformats.org/drawingml/2006/main" w="34925">
          <a:solidFill>
            <a:srgbClr val="DC81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0.30599</cdr:x>
      <cdr:y>0.22776</cdr:y>
    </cdr:from>
    <cdr:to>
      <cdr:x>0.48377</cdr:x>
      <cdr:y>0.97536</cdr:y>
    </cdr:to>
    <cdr:sp macro="" textlink="">
      <cdr:nvSpPr>
        <cdr:cNvPr id="46" name="Arrow: Up-Down 45">
          <a:extLst xmlns:a="http://schemas.openxmlformats.org/drawingml/2006/main">
            <a:ext uri="{FF2B5EF4-FFF2-40B4-BE49-F238E27FC236}">
              <a16:creationId xmlns:a16="http://schemas.microsoft.com/office/drawing/2014/main" xmlns="" id="{81426502-D14D-47ED-8E1F-AA6D4C9E487B}"/>
            </a:ext>
          </a:extLst>
        </cdr:cNvPr>
        <cdr:cNvSpPr/>
      </cdr:nvSpPr>
      <cdr:spPr>
        <a:xfrm xmlns:a="http://schemas.openxmlformats.org/drawingml/2006/main">
          <a:off x="2098463" y="802216"/>
          <a:ext cx="1219200" cy="2633133"/>
        </a:xfrm>
        <a:prstGeom xmlns:a="http://schemas.openxmlformats.org/drawingml/2006/main" prst="upDownArrow">
          <a:avLst/>
        </a:prstGeom>
        <a:solidFill xmlns:a="http://schemas.openxmlformats.org/drawingml/2006/main">
          <a:srgbClr val="DC81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0.35926</cdr:x>
      <cdr:y>0.38461</cdr:y>
    </cdr:from>
    <cdr:to>
      <cdr:x>0.43704</cdr:x>
      <cdr:y>0.49519</cdr:y>
    </cdr:to>
    <cdr:sp macro="" textlink="">
      <cdr:nvSpPr>
        <cdr:cNvPr id="47" name="TextBox 46">
          <a:extLst xmlns:a="http://schemas.openxmlformats.org/drawingml/2006/main">
            <a:ext uri="{FF2B5EF4-FFF2-40B4-BE49-F238E27FC236}">
              <a16:creationId xmlns:a16="http://schemas.microsoft.com/office/drawing/2014/main" xmlns="" id="{CE373D5D-E6B8-4F3F-A9E5-C50FAC659B9A}"/>
            </a:ext>
          </a:extLst>
        </cdr:cNvPr>
        <cdr:cNvSpPr txBox="1"/>
      </cdr:nvSpPr>
      <cdr:spPr>
        <a:xfrm xmlns:a="http://schemas.openxmlformats.org/drawingml/2006/main">
          <a:off x="2463800" y="1354665"/>
          <a:ext cx="533400" cy="38946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nSpc>
              <a:spcPct val="113000"/>
            </a:lnSpc>
            <a:spcAft>
              <a:spcPts val="60"/>
            </a:spcAft>
          </a:pPr>
          <a:r>
            <a:rPr lang="en-GB" sz="1600" b="1" dirty="0">
              <a:solidFill>
                <a:schemeClr val="bg1"/>
              </a:solidFill>
            </a:rPr>
            <a:t>good</a:t>
          </a:r>
        </a:p>
      </cdr:txBody>
    </cdr:sp>
  </cdr:relSizeAnchor>
  <cdr:relSizeAnchor xmlns:cdr="http://schemas.openxmlformats.org/drawingml/2006/chartDrawing">
    <cdr:from>
      <cdr:x>0.36895</cdr:x>
      <cdr:y>0.77945</cdr:y>
    </cdr:from>
    <cdr:to>
      <cdr:x>0.44673</cdr:x>
      <cdr:y>0.89002</cdr:y>
    </cdr:to>
    <cdr:sp macro="" textlink="">
      <cdr:nvSpPr>
        <cdr:cNvPr id="48" name="TextBox 1">
          <a:extLst xmlns:a="http://schemas.openxmlformats.org/drawingml/2006/main">
            <a:ext uri="{FF2B5EF4-FFF2-40B4-BE49-F238E27FC236}">
              <a16:creationId xmlns:a16="http://schemas.microsoft.com/office/drawing/2014/main" xmlns="" id="{A5A1D19F-880C-4D9E-8425-5ADEE91156E6}"/>
            </a:ext>
          </a:extLst>
        </cdr:cNvPr>
        <cdr:cNvSpPr txBox="1"/>
      </cdr:nvSpPr>
      <cdr:spPr>
        <a:xfrm xmlns:a="http://schemas.openxmlformats.org/drawingml/2006/main">
          <a:off x="2530263" y="2745317"/>
          <a:ext cx="533400" cy="389467"/>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3000"/>
            </a:lnSpc>
            <a:spcAft>
              <a:spcPts val="60"/>
            </a:spcAft>
          </a:pPr>
          <a:r>
            <a:rPr lang="en-GB" sz="1600" b="1" dirty="0">
              <a:solidFill>
                <a:schemeClr val="bg1"/>
              </a:solidFill>
            </a:rPr>
            <a:t>bad</a:t>
          </a:r>
        </a:p>
      </cdr:txBody>
    </cdr:sp>
  </cdr:relSizeAnchor>
</c:userShapes>
</file>

<file path=ppt/drawings/drawing2.xml><?xml version="1.0" encoding="utf-8"?>
<c:userShapes xmlns:c="http://schemas.openxmlformats.org/drawingml/2006/chart">
  <cdr:relSizeAnchor xmlns:cdr="http://schemas.openxmlformats.org/drawingml/2006/chartDrawing">
    <cdr:from>
      <cdr:x>0.25716</cdr:x>
      <cdr:y>0.44818</cdr:y>
    </cdr:from>
    <cdr:to>
      <cdr:x>0.48395</cdr:x>
      <cdr:y>0.46695</cdr:y>
    </cdr:to>
    <cdr:cxnSp macro="">
      <cdr:nvCxnSpPr>
        <cdr:cNvPr id="4" name="Straight Connector 3">
          <a:extLst xmlns:a="http://schemas.openxmlformats.org/drawingml/2006/main">
            <a:ext uri="{FF2B5EF4-FFF2-40B4-BE49-F238E27FC236}">
              <a16:creationId xmlns:a16="http://schemas.microsoft.com/office/drawing/2014/main" xmlns="" id="{785131DF-6B0E-40B3-9123-BB89FF09DF70}"/>
            </a:ext>
          </a:extLst>
        </cdr:cNvPr>
        <cdr:cNvCxnSpPr/>
      </cdr:nvCxnSpPr>
      <cdr:spPr>
        <a:xfrm xmlns:a="http://schemas.openxmlformats.org/drawingml/2006/main">
          <a:off x="1763598" y="1578541"/>
          <a:ext cx="1555335" cy="66109"/>
        </a:xfrm>
        <a:prstGeom xmlns:a="http://schemas.openxmlformats.org/drawingml/2006/main" prst="line">
          <a:avLst/>
        </a:prstGeom>
        <a:ln xmlns:a="http://schemas.openxmlformats.org/drawingml/2006/main" w="25400">
          <a:solidFill>
            <a:srgbClr val="DC81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0.40201</cdr:x>
      <cdr:y>0.46214</cdr:y>
    </cdr:from>
    <cdr:to>
      <cdr:x>0.48519</cdr:x>
      <cdr:y>0.53382</cdr:y>
    </cdr:to>
    <cdr:cxnSp macro="">
      <cdr:nvCxnSpPr>
        <cdr:cNvPr id="6" name="Straight Connector 5">
          <a:extLst xmlns:a="http://schemas.openxmlformats.org/drawingml/2006/main">
            <a:ext uri="{FF2B5EF4-FFF2-40B4-BE49-F238E27FC236}">
              <a16:creationId xmlns:a16="http://schemas.microsoft.com/office/drawing/2014/main" xmlns="" id="{30AA35D2-2CB4-4EF0-A1E0-1AC13C2663AA}"/>
            </a:ext>
          </a:extLst>
        </cdr:cNvPr>
        <cdr:cNvCxnSpPr/>
      </cdr:nvCxnSpPr>
      <cdr:spPr>
        <a:xfrm xmlns:a="http://schemas.openxmlformats.org/drawingml/2006/main" flipH="1">
          <a:off x="2757016" y="1627717"/>
          <a:ext cx="570384" cy="252468"/>
        </a:xfrm>
        <a:prstGeom xmlns:a="http://schemas.openxmlformats.org/drawingml/2006/main" prst="line">
          <a:avLst/>
        </a:prstGeom>
        <a:ln xmlns:a="http://schemas.openxmlformats.org/drawingml/2006/main" w="25400">
          <a:solidFill>
            <a:srgbClr val="DC81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0.4045</cdr:x>
      <cdr:y>0.5</cdr:y>
    </cdr:from>
    <cdr:to>
      <cdr:x>0.42346</cdr:x>
      <cdr:y>0.53185</cdr:y>
    </cdr:to>
    <cdr:cxnSp macro="">
      <cdr:nvCxnSpPr>
        <cdr:cNvPr id="8" name="Straight Connector 7">
          <a:extLst xmlns:a="http://schemas.openxmlformats.org/drawingml/2006/main">
            <a:ext uri="{FF2B5EF4-FFF2-40B4-BE49-F238E27FC236}">
              <a16:creationId xmlns:a16="http://schemas.microsoft.com/office/drawing/2014/main" xmlns="" id="{A852E14C-9AF0-481A-BB25-F84516A60D7A}"/>
            </a:ext>
          </a:extLst>
        </cdr:cNvPr>
        <cdr:cNvCxnSpPr/>
      </cdr:nvCxnSpPr>
      <cdr:spPr>
        <a:xfrm xmlns:a="http://schemas.openxmlformats.org/drawingml/2006/main" flipV="1">
          <a:off x="2774061" y="1761066"/>
          <a:ext cx="130006" cy="112184"/>
        </a:xfrm>
        <a:prstGeom xmlns:a="http://schemas.openxmlformats.org/drawingml/2006/main" prst="line">
          <a:avLst/>
        </a:prstGeom>
        <a:ln xmlns:a="http://schemas.openxmlformats.org/drawingml/2006/main" w="34925">
          <a:solidFill>
            <a:srgbClr val="DC81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0.13704</cdr:x>
      <cdr:y>0.36599</cdr:y>
    </cdr:from>
    <cdr:to>
      <cdr:x>0.28519</cdr:x>
      <cdr:y>0.68329</cdr:y>
    </cdr:to>
    <cdr:cxnSp macro="">
      <cdr:nvCxnSpPr>
        <cdr:cNvPr id="17" name="Straight Connector 16">
          <a:extLst xmlns:a="http://schemas.openxmlformats.org/drawingml/2006/main">
            <a:ext uri="{FF2B5EF4-FFF2-40B4-BE49-F238E27FC236}">
              <a16:creationId xmlns:a16="http://schemas.microsoft.com/office/drawing/2014/main" xmlns="" id="{1F85A3DE-3BB7-4D22-BE6F-857FB2813942}"/>
            </a:ext>
          </a:extLst>
        </cdr:cNvPr>
        <cdr:cNvCxnSpPr/>
      </cdr:nvCxnSpPr>
      <cdr:spPr>
        <a:xfrm xmlns:a="http://schemas.openxmlformats.org/drawingml/2006/main" flipV="1">
          <a:off x="939800" y="1289051"/>
          <a:ext cx="1016000" cy="1117599"/>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0.16931</cdr:x>
      <cdr:y>0.36599</cdr:y>
    </cdr:from>
    <cdr:to>
      <cdr:x>0.28272</cdr:x>
      <cdr:y>0.55562</cdr:y>
    </cdr:to>
    <cdr:cxnSp macro="">
      <cdr:nvCxnSpPr>
        <cdr:cNvPr id="19" name="Straight Connector 18">
          <a:extLst xmlns:a="http://schemas.openxmlformats.org/drawingml/2006/main">
            <a:ext uri="{FF2B5EF4-FFF2-40B4-BE49-F238E27FC236}">
              <a16:creationId xmlns:a16="http://schemas.microsoft.com/office/drawing/2014/main" xmlns="" id="{BFBA1365-BE28-4191-87DD-59B88EB29422}"/>
            </a:ext>
          </a:extLst>
        </cdr:cNvPr>
        <cdr:cNvCxnSpPr/>
      </cdr:nvCxnSpPr>
      <cdr:spPr>
        <a:xfrm xmlns:a="http://schemas.openxmlformats.org/drawingml/2006/main" flipH="1">
          <a:off x="1161147" y="1289050"/>
          <a:ext cx="777720" cy="667918"/>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0.13968</cdr:x>
      <cdr:y>0.68117</cdr:y>
    </cdr:from>
    <cdr:to>
      <cdr:x>0.34198</cdr:x>
      <cdr:y>0.90445</cdr:y>
    </cdr:to>
    <cdr:cxnSp macro="">
      <cdr:nvCxnSpPr>
        <cdr:cNvPr id="21" name="Straight Connector 20">
          <a:extLst xmlns:a="http://schemas.openxmlformats.org/drawingml/2006/main">
            <a:ext uri="{FF2B5EF4-FFF2-40B4-BE49-F238E27FC236}">
              <a16:creationId xmlns:a16="http://schemas.microsoft.com/office/drawing/2014/main" xmlns="" id="{FB7055E8-DE14-45A3-AC2E-CA1629D8BF2A}"/>
            </a:ext>
          </a:extLst>
        </cdr:cNvPr>
        <cdr:cNvCxnSpPr/>
      </cdr:nvCxnSpPr>
      <cdr:spPr>
        <a:xfrm xmlns:a="http://schemas.openxmlformats.org/drawingml/2006/main">
          <a:off x="957945" y="2399183"/>
          <a:ext cx="1387322" cy="786401"/>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0.16561</cdr:x>
      <cdr:y>0.5</cdr:y>
    </cdr:from>
    <cdr:to>
      <cdr:x>0.42346</cdr:x>
      <cdr:y>0.55377</cdr:y>
    </cdr:to>
    <cdr:cxnSp macro="">
      <cdr:nvCxnSpPr>
        <cdr:cNvPr id="24" name="Straight Connector 23">
          <a:extLst xmlns:a="http://schemas.openxmlformats.org/drawingml/2006/main">
            <a:ext uri="{FF2B5EF4-FFF2-40B4-BE49-F238E27FC236}">
              <a16:creationId xmlns:a16="http://schemas.microsoft.com/office/drawing/2014/main" xmlns="" id="{387230C8-E3EE-400A-8367-5B36DC4B1D35}"/>
            </a:ext>
          </a:extLst>
        </cdr:cNvPr>
        <cdr:cNvCxnSpPr/>
      </cdr:nvCxnSpPr>
      <cdr:spPr>
        <a:xfrm xmlns:a="http://schemas.openxmlformats.org/drawingml/2006/main" flipV="1">
          <a:off x="1135746" y="1761066"/>
          <a:ext cx="1768321" cy="189383"/>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0.34378</cdr:x>
      <cdr:y>0.26983</cdr:y>
    </cdr:from>
    <cdr:to>
      <cdr:x>0.55062</cdr:x>
      <cdr:y>0.9081</cdr:y>
    </cdr:to>
    <cdr:cxnSp macro="">
      <cdr:nvCxnSpPr>
        <cdr:cNvPr id="23" name="Straight Connector 22">
          <a:extLst xmlns:a="http://schemas.openxmlformats.org/drawingml/2006/main">
            <a:ext uri="{FF2B5EF4-FFF2-40B4-BE49-F238E27FC236}">
              <a16:creationId xmlns:a16="http://schemas.microsoft.com/office/drawing/2014/main" xmlns="" id="{D106A3AA-D74A-4C10-A005-E289E9510912}"/>
            </a:ext>
          </a:extLst>
        </cdr:cNvPr>
        <cdr:cNvCxnSpPr/>
      </cdr:nvCxnSpPr>
      <cdr:spPr>
        <a:xfrm xmlns:a="http://schemas.openxmlformats.org/drawingml/2006/main" flipV="1">
          <a:off x="2357622" y="950384"/>
          <a:ext cx="1418511" cy="2248051"/>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0.4642</cdr:x>
      <cdr:y>0.26743</cdr:y>
    </cdr:from>
    <cdr:to>
      <cdr:x>0.55062</cdr:x>
      <cdr:y>0.3107</cdr:y>
    </cdr:to>
    <cdr:cxnSp macro="">
      <cdr:nvCxnSpPr>
        <cdr:cNvPr id="25" name="Straight Connector 24">
          <a:extLst xmlns:a="http://schemas.openxmlformats.org/drawingml/2006/main">
            <a:ext uri="{FF2B5EF4-FFF2-40B4-BE49-F238E27FC236}">
              <a16:creationId xmlns:a16="http://schemas.microsoft.com/office/drawing/2014/main" xmlns="" id="{6B2F2037-2BE2-4F94-96F7-69C7AFBD1F1A}"/>
            </a:ext>
          </a:extLst>
        </cdr:cNvPr>
        <cdr:cNvCxnSpPr/>
      </cdr:nvCxnSpPr>
      <cdr:spPr>
        <a:xfrm xmlns:a="http://schemas.openxmlformats.org/drawingml/2006/main" flipH="1">
          <a:off x="3183467" y="941918"/>
          <a:ext cx="592667" cy="152399"/>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0.46228</cdr:x>
      <cdr:y>0.31874</cdr:y>
    </cdr:from>
    <cdr:to>
      <cdr:x>0.71235</cdr:x>
      <cdr:y>0.37079</cdr:y>
    </cdr:to>
    <cdr:cxnSp macro="">
      <cdr:nvCxnSpPr>
        <cdr:cNvPr id="27" name="Straight Connector 26">
          <a:extLst xmlns:a="http://schemas.openxmlformats.org/drawingml/2006/main">
            <a:ext uri="{FF2B5EF4-FFF2-40B4-BE49-F238E27FC236}">
              <a16:creationId xmlns:a16="http://schemas.microsoft.com/office/drawing/2014/main" xmlns="" id="{6028F613-A529-4692-A879-EB4049ABD01A}"/>
            </a:ext>
          </a:extLst>
        </cdr:cNvPr>
        <cdr:cNvCxnSpPr/>
      </cdr:nvCxnSpPr>
      <cdr:spPr>
        <a:xfrm xmlns:a="http://schemas.openxmlformats.org/drawingml/2006/main">
          <a:off x="3170298" y="1122642"/>
          <a:ext cx="1714969" cy="183342"/>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0.71728</cdr:x>
      <cdr:y>0.36839</cdr:y>
    </cdr:from>
    <cdr:to>
      <cdr:x>0.80741</cdr:x>
      <cdr:y>0.5</cdr:y>
    </cdr:to>
    <cdr:cxnSp macro="">
      <cdr:nvCxnSpPr>
        <cdr:cNvPr id="29" name="Straight Connector 28">
          <a:extLst xmlns:a="http://schemas.openxmlformats.org/drawingml/2006/main">
            <a:ext uri="{FF2B5EF4-FFF2-40B4-BE49-F238E27FC236}">
              <a16:creationId xmlns:a16="http://schemas.microsoft.com/office/drawing/2014/main" xmlns="" id="{AF8025A3-E487-4936-9A18-F4BA85DED442}"/>
            </a:ext>
          </a:extLst>
        </cdr:cNvPr>
        <cdr:cNvCxnSpPr/>
      </cdr:nvCxnSpPr>
      <cdr:spPr>
        <a:xfrm xmlns:a="http://schemas.openxmlformats.org/drawingml/2006/main">
          <a:off x="4919133" y="1297517"/>
          <a:ext cx="618067" cy="463549"/>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0.80363</cdr:x>
      <cdr:y>0.5</cdr:y>
    </cdr:from>
    <cdr:to>
      <cdr:x>0.88642</cdr:x>
      <cdr:y>0.83474</cdr:y>
    </cdr:to>
    <cdr:cxnSp macro="">
      <cdr:nvCxnSpPr>
        <cdr:cNvPr id="31" name="Straight Connector 30">
          <a:extLst xmlns:a="http://schemas.openxmlformats.org/drawingml/2006/main">
            <a:ext uri="{FF2B5EF4-FFF2-40B4-BE49-F238E27FC236}">
              <a16:creationId xmlns:a16="http://schemas.microsoft.com/office/drawing/2014/main" xmlns="" id="{65EED9DB-D516-4F49-8531-A25F6E6309DA}"/>
            </a:ext>
          </a:extLst>
        </cdr:cNvPr>
        <cdr:cNvCxnSpPr/>
      </cdr:nvCxnSpPr>
      <cdr:spPr>
        <a:xfrm xmlns:a="http://schemas.openxmlformats.org/drawingml/2006/main">
          <a:off x="5511273" y="1761066"/>
          <a:ext cx="567794" cy="1178984"/>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0.52099</cdr:x>
      <cdr:y>0.72416</cdr:y>
    </cdr:from>
    <cdr:to>
      <cdr:x>0.88407</cdr:x>
      <cdr:y>0.83163</cdr:y>
    </cdr:to>
    <cdr:cxnSp macro="">
      <cdr:nvCxnSpPr>
        <cdr:cNvPr id="33" name="Straight Connector 32">
          <a:extLst xmlns:a="http://schemas.openxmlformats.org/drawingml/2006/main">
            <a:ext uri="{FF2B5EF4-FFF2-40B4-BE49-F238E27FC236}">
              <a16:creationId xmlns:a16="http://schemas.microsoft.com/office/drawing/2014/main" xmlns="" id="{4CE98751-B9B3-42A5-90D5-56A5CDFB767A}"/>
            </a:ext>
          </a:extLst>
        </cdr:cNvPr>
        <cdr:cNvCxnSpPr/>
      </cdr:nvCxnSpPr>
      <cdr:spPr>
        <a:xfrm xmlns:a="http://schemas.openxmlformats.org/drawingml/2006/main" flipH="1" flipV="1">
          <a:off x="3572933" y="2550584"/>
          <a:ext cx="2490014" cy="378531"/>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0.08828</cdr:x>
      <cdr:y>0.54147</cdr:y>
    </cdr:from>
    <cdr:to>
      <cdr:x>0.52963</cdr:x>
      <cdr:y>0.57665</cdr:y>
    </cdr:to>
    <cdr:cxnSp macro="">
      <cdr:nvCxnSpPr>
        <cdr:cNvPr id="37" name="Straight Connector 36">
          <a:extLst xmlns:a="http://schemas.openxmlformats.org/drawingml/2006/main">
            <a:ext uri="{FF2B5EF4-FFF2-40B4-BE49-F238E27FC236}">
              <a16:creationId xmlns:a16="http://schemas.microsoft.com/office/drawing/2014/main" xmlns="" id="{7EF995A0-4BD1-4D35-99A6-7034553BB820}"/>
            </a:ext>
          </a:extLst>
        </cdr:cNvPr>
        <cdr:cNvCxnSpPr/>
      </cdr:nvCxnSpPr>
      <cdr:spPr>
        <a:xfrm xmlns:a="http://schemas.openxmlformats.org/drawingml/2006/main" flipH="1">
          <a:off x="605413" y="1907117"/>
          <a:ext cx="3026787" cy="123920"/>
        </a:xfrm>
        <a:prstGeom xmlns:a="http://schemas.openxmlformats.org/drawingml/2006/main" prst="line">
          <a:avLst/>
        </a:prstGeom>
        <a:ln xmlns:a="http://schemas.openxmlformats.org/drawingml/2006/main" w="25400">
          <a:solidFill>
            <a:srgbClr val="8F2F68"/>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0.51975</cdr:x>
      <cdr:y>0.54147</cdr:y>
    </cdr:from>
    <cdr:to>
      <cdr:x>0.52963</cdr:x>
      <cdr:y>0.71935</cdr:y>
    </cdr:to>
    <cdr:cxnSp macro="">
      <cdr:nvCxnSpPr>
        <cdr:cNvPr id="39" name="Straight Connector 38">
          <a:extLst xmlns:a="http://schemas.openxmlformats.org/drawingml/2006/main">
            <a:ext uri="{FF2B5EF4-FFF2-40B4-BE49-F238E27FC236}">
              <a16:creationId xmlns:a16="http://schemas.microsoft.com/office/drawing/2014/main" xmlns="" id="{CE8ADE03-E197-4F30-A268-2339D185D0E9}"/>
            </a:ext>
          </a:extLst>
        </cdr:cNvPr>
        <cdr:cNvCxnSpPr/>
      </cdr:nvCxnSpPr>
      <cdr:spPr>
        <a:xfrm xmlns:a="http://schemas.openxmlformats.org/drawingml/2006/main" flipV="1">
          <a:off x="3564468" y="1907117"/>
          <a:ext cx="67732" cy="626534"/>
        </a:xfrm>
        <a:prstGeom xmlns:a="http://schemas.openxmlformats.org/drawingml/2006/main" prst="line">
          <a:avLst/>
        </a:prstGeom>
        <a:ln xmlns:a="http://schemas.openxmlformats.org/drawingml/2006/main" w="25400">
          <a:solidFill>
            <a:srgbClr val="8F2F68"/>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0.25716</cdr:x>
      <cdr:y>0.44818</cdr:y>
    </cdr:from>
    <cdr:to>
      <cdr:x>0.48395</cdr:x>
      <cdr:y>0.46695</cdr:y>
    </cdr:to>
    <cdr:cxnSp macro="">
      <cdr:nvCxnSpPr>
        <cdr:cNvPr id="4" name="Straight Connector 3">
          <a:extLst xmlns:a="http://schemas.openxmlformats.org/drawingml/2006/main">
            <a:ext uri="{FF2B5EF4-FFF2-40B4-BE49-F238E27FC236}">
              <a16:creationId xmlns:a16="http://schemas.microsoft.com/office/drawing/2014/main" xmlns="" id="{785131DF-6B0E-40B3-9123-BB89FF09DF70}"/>
            </a:ext>
          </a:extLst>
        </cdr:cNvPr>
        <cdr:cNvCxnSpPr/>
      </cdr:nvCxnSpPr>
      <cdr:spPr>
        <a:xfrm xmlns:a="http://schemas.openxmlformats.org/drawingml/2006/main">
          <a:off x="1763598" y="1578541"/>
          <a:ext cx="1555335" cy="66109"/>
        </a:xfrm>
        <a:prstGeom xmlns:a="http://schemas.openxmlformats.org/drawingml/2006/main" prst="line">
          <a:avLst/>
        </a:prstGeom>
        <a:ln xmlns:a="http://schemas.openxmlformats.org/drawingml/2006/main" w="25400">
          <a:solidFill>
            <a:srgbClr val="DC81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0.40201</cdr:x>
      <cdr:y>0.46214</cdr:y>
    </cdr:from>
    <cdr:to>
      <cdr:x>0.48519</cdr:x>
      <cdr:y>0.53382</cdr:y>
    </cdr:to>
    <cdr:cxnSp macro="">
      <cdr:nvCxnSpPr>
        <cdr:cNvPr id="6" name="Straight Connector 5">
          <a:extLst xmlns:a="http://schemas.openxmlformats.org/drawingml/2006/main">
            <a:ext uri="{FF2B5EF4-FFF2-40B4-BE49-F238E27FC236}">
              <a16:creationId xmlns:a16="http://schemas.microsoft.com/office/drawing/2014/main" xmlns="" id="{30AA35D2-2CB4-4EF0-A1E0-1AC13C2663AA}"/>
            </a:ext>
          </a:extLst>
        </cdr:cNvPr>
        <cdr:cNvCxnSpPr/>
      </cdr:nvCxnSpPr>
      <cdr:spPr>
        <a:xfrm xmlns:a="http://schemas.openxmlformats.org/drawingml/2006/main" flipH="1">
          <a:off x="2757016" y="1627717"/>
          <a:ext cx="570384" cy="252468"/>
        </a:xfrm>
        <a:prstGeom xmlns:a="http://schemas.openxmlformats.org/drawingml/2006/main" prst="line">
          <a:avLst/>
        </a:prstGeom>
        <a:ln xmlns:a="http://schemas.openxmlformats.org/drawingml/2006/main" w="25400">
          <a:solidFill>
            <a:srgbClr val="DC81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0.4045</cdr:x>
      <cdr:y>0.5</cdr:y>
    </cdr:from>
    <cdr:to>
      <cdr:x>0.42346</cdr:x>
      <cdr:y>0.53185</cdr:y>
    </cdr:to>
    <cdr:cxnSp macro="">
      <cdr:nvCxnSpPr>
        <cdr:cNvPr id="8" name="Straight Connector 7">
          <a:extLst xmlns:a="http://schemas.openxmlformats.org/drawingml/2006/main">
            <a:ext uri="{FF2B5EF4-FFF2-40B4-BE49-F238E27FC236}">
              <a16:creationId xmlns:a16="http://schemas.microsoft.com/office/drawing/2014/main" xmlns="" id="{A852E14C-9AF0-481A-BB25-F84516A60D7A}"/>
            </a:ext>
          </a:extLst>
        </cdr:cNvPr>
        <cdr:cNvCxnSpPr/>
      </cdr:nvCxnSpPr>
      <cdr:spPr>
        <a:xfrm xmlns:a="http://schemas.openxmlformats.org/drawingml/2006/main" flipV="1">
          <a:off x="2774061" y="1761066"/>
          <a:ext cx="130006" cy="112184"/>
        </a:xfrm>
        <a:prstGeom xmlns:a="http://schemas.openxmlformats.org/drawingml/2006/main" prst="line">
          <a:avLst/>
        </a:prstGeom>
        <a:ln xmlns:a="http://schemas.openxmlformats.org/drawingml/2006/main" w="34925">
          <a:solidFill>
            <a:srgbClr val="DC81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0.13704</cdr:x>
      <cdr:y>0.36599</cdr:y>
    </cdr:from>
    <cdr:to>
      <cdr:x>0.28519</cdr:x>
      <cdr:y>0.68329</cdr:y>
    </cdr:to>
    <cdr:cxnSp macro="">
      <cdr:nvCxnSpPr>
        <cdr:cNvPr id="17" name="Straight Connector 16">
          <a:extLst xmlns:a="http://schemas.openxmlformats.org/drawingml/2006/main">
            <a:ext uri="{FF2B5EF4-FFF2-40B4-BE49-F238E27FC236}">
              <a16:creationId xmlns:a16="http://schemas.microsoft.com/office/drawing/2014/main" xmlns="" id="{1F85A3DE-3BB7-4D22-BE6F-857FB2813942}"/>
            </a:ext>
          </a:extLst>
        </cdr:cNvPr>
        <cdr:cNvCxnSpPr/>
      </cdr:nvCxnSpPr>
      <cdr:spPr>
        <a:xfrm xmlns:a="http://schemas.openxmlformats.org/drawingml/2006/main" flipV="1">
          <a:off x="939800" y="1289051"/>
          <a:ext cx="1016000" cy="1117599"/>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0.16931</cdr:x>
      <cdr:y>0.36599</cdr:y>
    </cdr:from>
    <cdr:to>
      <cdr:x>0.28272</cdr:x>
      <cdr:y>0.55562</cdr:y>
    </cdr:to>
    <cdr:cxnSp macro="">
      <cdr:nvCxnSpPr>
        <cdr:cNvPr id="19" name="Straight Connector 18">
          <a:extLst xmlns:a="http://schemas.openxmlformats.org/drawingml/2006/main">
            <a:ext uri="{FF2B5EF4-FFF2-40B4-BE49-F238E27FC236}">
              <a16:creationId xmlns:a16="http://schemas.microsoft.com/office/drawing/2014/main" xmlns="" id="{BFBA1365-BE28-4191-87DD-59B88EB29422}"/>
            </a:ext>
          </a:extLst>
        </cdr:cNvPr>
        <cdr:cNvCxnSpPr/>
      </cdr:nvCxnSpPr>
      <cdr:spPr>
        <a:xfrm xmlns:a="http://schemas.openxmlformats.org/drawingml/2006/main" flipH="1">
          <a:off x="1161147" y="1289050"/>
          <a:ext cx="777720" cy="667918"/>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0.13968</cdr:x>
      <cdr:y>0.68117</cdr:y>
    </cdr:from>
    <cdr:to>
      <cdr:x>0.34198</cdr:x>
      <cdr:y>0.90445</cdr:y>
    </cdr:to>
    <cdr:cxnSp macro="">
      <cdr:nvCxnSpPr>
        <cdr:cNvPr id="21" name="Straight Connector 20">
          <a:extLst xmlns:a="http://schemas.openxmlformats.org/drawingml/2006/main">
            <a:ext uri="{FF2B5EF4-FFF2-40B4-BE49-F238E27FC236}">
              <a16:creationId xmlns:a16="http://schemas.microsoft.com/office/drawing/2014/main" xmlns="" id="{FB7055E8-DE14-45A3-AC2E-CA1629D8BF2A}"/>
            </a:ext>
          </a:extLst>
        </cdr:cNvPr>
        <cdr:cNvCxnSpPr/>
      </cdr:nvCxnSpPr>
      <cdr:spPr>
        <a:xfrm xmlns:a="http://schemas.openxmlformats.org/drawingml/2006/main">
          <a:off x="957945" y="2399183"/>
          <a:ext cx="1387322" cy="786401"/>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0.34378</cdr:x>
      <cdr:y>0.26983</cdr:y>
    </cdr:from>
    <cdr:to>
      <cdr:x>0.55062</cdr:x>
      <cdr:y>0.9081</cdr:y>
    </cdr:to>
    <cdr:cxnSp macro="">
      <cdr:nvCxnSpPr>
        <cdr:cNvPr id="23" name="Straight Connector 22">
          <a:extLst xmlns:a="http://schemas.openxmlformats.org/drawingml/2006/main">
            <a:ext uri="{FF2B5EF4-FFF2-40B4-BE49-F238E27FC236}">
              <a16:creationId xmlns:a16="http://schemas.microsoft.com/office/drawing/2014/main" xmlns="" id="{D106A3AA-D74A-4C10-A005-E289E9510912}"/>
            </a:ext>
          </a:extLst>
        </cdr:cNvPr>
        <cdr:cNvCxnSpPr/>
      </cdr:nvCxnSpPr>
      <cdr:spPr>
        <a:xfrm xmlns:a="http://schemas.openxmlformats.org/drawingml/2006/main" flipV="1">
          <a:off x="2357622" y="950384"/>
          <a:ext cx="1418511" cy="2248051"/>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0.4642</cdr:x>
      <cdr:y>0.26743</cdr:y>
    </cdr:from>
    <cdr:to>
      <cdr:x>0.55062</cdr:x>
      <cdr:y>0.3107</cdr:y>
    </cdr:to>
    <cdr:cxnSp macro="">
      <cdr:nvCxnSpPr>
        <cdr:cNvPr id="25" name="Straight Connector 24">
          <a:extLst xmlns:a="http://schemas.openxmlformats.org/drawingml/2006/main">
            <a:ext uri="{FF2B5EF4-FFF2-40B4-BE49-F238E27FC236}">
              <a16:creationId xmlns:a16="http://schemas.microsoft.com/office/drawing/2014/main" xmlns="" id="{6B2F2037-2BE2-4F94-96F7-69C7AFBD1F1A}"/>
            </a:ext>
          </a:extLst>
        </cdr:cNvPr>
        <cdr:cNvCxnSpPr/>
      </cdr:nvCxnSpPr>
      <cdr:spPr>
        <a:xfrm xmlns:a="http://schemas.openxmlformats.org/drawingml/2006/main" flipH="1">
          <a:off x="3183467" y="941918"/>
          <a:ext cx="592667" cy="152399"/>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0.46228</cdr:x>
      <cdr:y>0.31874</cdr:y>
    </cdr:from>
    <cdr:to>
      <cdr:x>0.71235</cdr:x>
      <cdr:y>0.37079</cdr:y>
    </cdr:to>
    <cdr:cxnSp macro="">
      <cdr:nvCxnSpPr>
        <cdr:cNvPr id="27" name="Straight Connector 26">
          <a:extLst xmlns:a="http://schemas.openxmlformats.org/drawingml/2006/main">
            <a:ext uri="{FF2B5EF4-FFF2-40B4-BE49-F238E27FC236}">
              <a16:creationId xmlns:a16="http://schemas.microsoft.com/office/drawing/2014/main" xmlns="" id="{6028F613-A529-4692-A879-EB4049ABD01A}"/>
            </a:ext>
          </a:extLst>
        </cdr:cNvPr>
        <cdr:cNvCxnSpPr/>
      </cdr:nvCxnSpPr>
      <cdr:spPr>
        <a:xfrm xmlns:a="http://schemas.openxmlformats.org/drawingml/2006/main">
          <a:off x="3170298" y="1122642"/>
          <a:ext cx="1714969" cy="183342"/>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0.71728</cdr:x>
      <cdr:y>0.36839</cdr:y>
    </cdr:from>
    <cdr:to>
      <cdr:x>0.80741</cdr:x>
      <cdr:y>0.5</cdr:y>
    </cdr:to>
    <cdr:cxnSp macro="">
      <cdr:nvCxnSpPr>
        <cdr:cNvPr id="29" name="Straight Connector 28">
          <a:extLst xmlns:a="http://schemas.openxmlformats.org/drawingml/2006/main">
            <a:ext uri="{FF2B5EF4-FFF2-40B4-BE49-F238E27FC236}">
              <a16:creationId xmlns:a16="http://schemas.microsoft.com/office/drawing/2014/main" xmlns="" id="{AF8025A3-E487-4936-9A18-F4BA85DED442}"/>
            </a:ext>
          </a:extLst>
        </cdr:cNvPr>
        <cdr:cNvCxnSpPr/>
      </cdr:nvCxnSpPr>
      <cdr:spPr>
        <a:xfrm xmlns:a="http://schemas.openxmlformats.org/drawingml/2006/main">
          <a:off x="4919133" y="1297517"/>
          <a:ext cx="618067" cy="463549"/>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0.80363</cdr:x>
      <cdr:y>0.5</cdr:y>
    </cdr:from>
    <cdr:to>
      <cdr:x>0.88642</cdr:x>
      <cdr:y>0.83474</cdr:y>
    </cdr:to>
    <cdr:cxnSp macro="">
      <cdr:nvCxnSpPr>
        <cdr:cNvPr id="31" name="Straight Connector 30">
          <a:extLst xmlns:a="http://schemas.openxmlformats.org/drawingml/2006/main">
            <a:ext uri="{FF2B5EF4-FFF2-40B4-BE49-F238E27FC236}">
              <a16:creationId xmlns:a16="http://schemas.microsoft.com/office/drawing/2014/main" xmlns="" id="{65EED9DB-D516-4F49-8531-A25F6E6309DA}"/>
            </a:ext>
          </a:extLst>
        </cdr:cNvPr>
        <cdr:cNvCxnSpPr/>
      </cdr:nvCxnSpPr>
      <cdr:spPr>
        <a:xfrm xmlns:a="http://schemas.openxmlformats.org/drawingml/2006/main">
          <a:off x="5511273" y="1761066"/>
          <a:ext cx="567794" cy="1178984"/>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0.52099</cdr:x>
      <cdr:y>0.72416</cdr:y>
    </cdr:from>
    <cdr:to>
      <cdr:x>0.88407</cdr:x>
      <cdr:y>0.83163</cdr:y>
    </cdr:to>
    <cdr:cxnSp macro="">
      <cdr:nvCxnSpPr>
        <cdr:cNvPr id="33" name="Straight Connector 32">
          <a:extLst xmlns:a="http://schemas.openxmlformats.org/drawingml/2006/main">
            <a:ext uri="{FF2B5EF4-FFF2-40B4-BE49-F238E27FC236}">
              <a16:creationId xmlns:a16="http://schemas.microsoft.com/office/drawing/2014/main" xmlns="" id="{4CE98751-B9B3-42A5-90D5-56A5CDFB767A}"/>
            </a:ext>
          </a:extLst>
        </cdr:cNvPr>
        <cdr:cNvCxnSpPr/>
      </cdr:nvCxnSpPr>
      <cdr:spPr>
        <a:xfrm xmlns:a="http://schemas.openxmlformats.org/drawingml/2006/main" flipH="1" flipV="1">
          <a:off x="3572933" y="2550584"/>
          <a:ext cx="2490014" cy="378531"/>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0.08828</cdr:x>
      <cdr:y>0.54147</cdr:y>
    </cdr:from>
    <cdr:to>
      <cdr:x>0.52963</cdr:x>
      <cdr:y>0.57665</cdr:y>
    </cdr:to>
    <cdr:cxnSp macro="">
      <cdr:nvCxnSpPr>
        <cdr:cNvPr id="37" name="Straight Connector 36">
          <a:extLst xmlns:a="http://schemas.openxmlformats.org/drawingml/2006/main">
            <a:ext uri="{FF2B5EF4-FFF2-40B4-BE49-F238E27FC236}">
              <a16:creationId xmlns:a16="http://schemas.microsoft.com/office/drawing/2014/main" xmlns="" id="{7EF995A0-4BD1-4D35-99A6-7034553BB820}"/>
            </a:ext>
          </a:extLst>
        </cdr:cNvPr>
        <cdr:cNvCxnSpPr/>
      </cdr:nvCxnSpPr>
      <cdr:spPr>
        <a:xfrm xmlns:a="http://schemas.openxmlformats.org/drawingml/2006/main" flipH="1">
          <a:off x="605413" y="1907117"/>
          <a:ext cx="3026787" cy="123920"/>
        </a:xfrm>
        <a:prstGeom xmlns:a="http://schemas.openxmlformats.org/drawingml/2006/main" prst="line">
          <a:avLst/>
        </a:prstGeom>
        <a:ln xmlns:a="http://schemas.openxmlformats.org/drawingml/2006/main" w="25400">
          <a:solidFill>
            <a:srgbClr val="8F2F68"/>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0.16561</cdr:x>
      <cdr:y>0.5</cdr:y>
    </cdr:from>
    <cdr:to>
      <cdr:x>0.42346</cdr:x>
      <cdr:y>0.55377</cdr:y>
    </cdr:to>
    <cdr:cxnSp macro="">
      <cdr:nvCxnSpPr>
        <cdr:cNvPr id="24" name="Straight Connector 23">
          <a:extLst xmlns:a="http://schemas.openxmlformats.org/drawingml/2006/main">
            <a:ext uri="{FF2B5EF4-FFF2-40B4-BE49-F238E27FC236}">
              <a16:creationId xmlns:a16="http://schemas.microsoft.com/office/drawing/2014/main" xmlns="" id="{387230C8-E3EE-400A-8367-5B36DC4B1D35}"/>
            </a:ext>
          </a:extLst>
        </cdr:cNvPr>
        <cdr:cNvCxnSpPr/>
      </cdr:nvCxnSpPr>
      <cdr:spPr>
        <a:xfrm xmlns:a="http://schemas.openxmlformats.org/drawingml/2006/main" flipV="1">
          <a:off x="1135746" y="1761066"/>
          <a:ext cx="1768321" cy="189383"/>
        </a:xfrm>
        <a:prstGeom xmlns:a="http://schemas.openxmlformats.org/drawingml/2006/main" prst="line">
          <a:avLst/>
        </a:prstGeom>
        <a:ln xmlns:a="http://schemas.openxmlformats.org/drawingml/2006/main" w="25400">
          <a:solidFill>
            <a:srgbClr val="3EADB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0.51975</cdr:x>
      <cdr:y>0.54147</cdr:y>
    </cdr:from>
    <cdr:to>
      <cdr:x>0.52963</cdr:x>
      <cdr:y>0.71935</cdr:y>
    </cdr:to>
    <cdr:cxnSp macro="">
      <cdr:nvCxnSpPr>
        <cdr:cNvPr id="39" name="Straight Connector 38">
          <a:extLst xmlns:a="http://schemas.openxmlformats.org/drawingml/2006/main">
            <a:ext uri="{FF2B5EF4-FFF2-40B4-BE49-F238E27FC236}">
              <a16:creationId xmlns:a16="http://schemas.microsoft.com/office/drawing/2014/main" xmlns="" id="{CE8ADE03-E197-4F30-A268-2339D185D0E9}"/>
            </a:ext>
          </a:extLst>
        </cdr:cNvPr>
        <cdr:cNvCxnSpPr/>
      </cdr:nvCxnSpPr>
      <cdr:spPr>
        <a:xfrm xmlns:a="http://schemas.openxmlformats.org/drawingml/2006/main" flipV="1">
          <a:off x="3564468" y="1907117"/>
          <a:ext cx="67732" cy="626534"/>
        </a:xfrm>
        <a:prstGeom xmlns:a="http://schemas.openxmlformats.org/drawingml/2006/main" prst="line">
          <a:avLst/>
        </a:prstGeom>
        <a:ln xmlns:a="http://schemas.openxmlformats.org/drawingml/2006/main" w="25400">
          <a:solidFill>
            <a:srgbClr val="8F2F68"/>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sz="1000" dirty="0">
              <a:latin typeface="Arial" pitchFamily="34" charset="0"/>
              <a:cs typeface="Arial" pitchFamily="34" charset="0"/>
            </a:endParaRPr>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8688C09-A274-4C07-9395-CBE67C0DE912}" type="datetimeFigureOut">
              <a:rPr lang="en-GB" sz="1000" smtClean="0">
                <a:latin typeface="Arial" pitchFamily="34" charset="0"/>
                <a:cs typeface="Arial" pitchFamily="34" charset="0"/>
              </a:rPr>
              <a:pPr/>
              <a:t>05/12/2019</a:t>
            </a:fld>
            <a:endParaRPr lang="en-GB" sz="1000" dirty="0">
              <a:latin typeface="Arial" pitchFamily="34" charset="0"/>
              <a:cs typeface="Arial" pitchFamily="34" charset="0"/>
            </a:endParaRPr>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18B005D9-1AAC-4E6D-B9B3-BB8CB4FD9D30}" type="slidenum">
              <a:rPr lang="en-GB" sz="1000" smtClean="0">
                <a:latin typeface="Arial" pitchFamily="34" charset="0"/>
                <a:cs typeface="Arial" pitchFamily="34" charset="0"/>
              </a:rPr>
              <a:pPr/>
              <a:t>‹#›</a:t>
            </a:fld>
            <a:endParaRPr lang="en-GB" sz="1000" dirty="0">
              <a:latin typeface="Arial" pitchFamily="34" charset="0"/>
              <a:cs typeface="Arial" pitchFamily="34" charset="0"/>
            </a:endParaRPr>
          </a:p>
        </p:txBody>
      </p:sp>
    </p:spTree>
    <p:extLst>
      <p:ext uri="{BB962C8B-B14F-4D97-AF65-F5344CB8AC3E}">
        <p14:creationId xmlns:p14="http://schemas.microsoft.com/office/powerpoint/2010/main" xmlns="" val="1731244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000">
                <a:solidFill>
                  <a:schemeClr val="tx1"/>
                </a:solidFill>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000">
                <a:solidFill>
                  <a:schemeClr val="tx1"/>
                </a:solidFill>
                <a:latin typeface="Arial" pitchFamily="34" charset="0"/>
                <a:cs typeface="Arial" pitchFamily="34" charset="0"/>
              </a:defRPr>
            </a:lvl1pPr>
          </a:lstStyle>
          <a:p>
            <a:fld id="{E8910CE4-810D-4C84-B7AD-48C304FEA169}" type="datetimeFigureOut">
              <a:rPr lang="en-GB" smtClean="0"/>
              <a:pPr/>
              <a:t>05/12/2019</a:t>
            </a:fld>
            <a:endParaRPr lang="en-GB" dirty="0"/>
          </a:p>
        </p:txBody>
      </p:sp>
      <p:sp>
        <p:nvSpPr>
          <p:cNvPr id="4" name="Slide Image Placeholder 3"/>
          <p:cNvSpPr>
            <a:spLocks noGrp="1" noRot="1" noChangeAspect="1"/>
          </p:cNvSpPr>
          <p:nvPr>
            <p:ph type="sldImg" idx="2"/>
          </p:nvPr>
        </p:nvSpPr>
        <p:spPr>
          <a:xfrm>
            <a:off x="1220788" y="1308100"/>
            <a:ext cx="4378325" cy="3284538"/>
          </a:xfrm>
          <a:prstGeom prst="rect">
            <a:avLst/>
          </a:prstGeom>
          <a:noFill/>
          <a:ln w="9525">
            <a:solidFill>
              <a:schemeClr val="tx1"/>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93714" y="4763386"/>
            <a:ext cx="5843586" cy="431681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000">
                <a:solidFill>
                  <a:schemeClr val="tx1"/>
                </a:solidFill>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000">
                <a:solidFill>
                  <a:schemeClr val="tx1"/>
                </a:solidFill>
                <a:latin typeface="Arial" pitchFamily="34" charset="0"/>
                <a:cs typeface="Arial" pitchFamily="34"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xmlns="" val="3880497963"/>
      </p:ext>
    </p:extLst>
  </p:cSld>
  <p:clrMap bg1="lt1" tx1="dk1" bg2="lt2" tx2="dk2" accent1="accent1" accent2="accent2" accent3="accent3" accent4="accent4" accent5="accent5" accent6="accent6" hlink="hlink" folHlink="folHlink"/>
  <p:notesStyle>
    <a:lvl1pPr marL="0" algn="l" defTabSz="914378" rtl="0" eaLnBrk="1" latinLnBrk="0" hangingPunct="1">
      <a:spcAft>
        <a:spcPts val="600"/>
      </a:spcAft>
      <a:defRPr sz="1000" kern="1200">
        <a:solidFill>
          <a:schemeClr val="tx1"/>
        </a:solidFill>
        <a:latin typeface="Arial" pitchFamily="34" charset="0"/>
        <a:ea typeface="+mn-ea"/>
        <a:cs typeface="Arial" pitchFamily="34" charset="0"/>
      </a:defRPr>
    </a:lvl1pPr>
    <a:lvl2pPr marL="85723" indent="-85723" algn="l" defTabSz="914378" rtl="0" eaLnBrk="1" latinLnBrk="0" hangingPunct="1">
      <a:spcAft>
        <a:spcPts val="600"/>
      </a:spcAft>
      <a:buFont typeface="Arial" pitchFamily="34" charset="0"/>
      <a:buChar char="•"/>
      <a:defRPr sz="1000" kern="1200">
        <a:solidFill>
          <a:schemeClr val="tx1"/>
        </a:solidFill>
        <a:latin typeface="Arial" pitchFamily="34" charset="0"/>
        <a:ea typeface="+mn-ea"/>
        <a:cs typeface="Arial" pitchFamily="34" charset="0"/>
      </a:defRPr>
    </a:lvl2pPr>
    <a:lvl3pPr marL="251994" indent="-143996" algn="l" defTabSz="914378" rtl="0" eaLnBrk="1" latinLnBrk="0" hangingPunct="1">
      <a:spcAft>
        <a:spcPts val="600"/>
      </a:spcAft>
      <a:buFont typeface="Symbol" pitchFamily="18" charset="2"/>
      <a:buChar char="-"/>
      <a:defRPr sz="1000" kern="1200">
        <a:solidFill>
          <a:schemeClr val="tx1"/>
        </a:solidFill>
        <a:latin typeface="Arial" pitchFamily="34" charset="0"/>
        <a:ea typeface="+mn-ea"/>
        <a:cs typeface="Arial" pitchFamily="34" charset="0"/>
      </a:defRPr>
    </a:lvl3pPr>
    <a:lvl4pPr marL="1371566" algn="l" defTabSz="914378" rtl="0" eaLnBrk="1" latinLnBrk="0" hangingPunct="1">
      <a:spcAft>
        <a:spcPts val="600"/>
      </a:spcAft>
      <a:defRPr sz="1000" kern="1200">
        <a:solidFill>
          <a:schemeClr val="tx1"/>
        </a:solidFill>
        <a:latin typeface="Futura Medium"/>
        <a:ea typeface="+mn-ea"/>
        <a:cs typeface="+mn-cs"/>
      </a:defRPr>
    </a:lvl4pPr>
    <a:lvl5pPr marL="1828754" algn="l" defTabSz="914378" rtl="0" eaLnBrk="1" latinLnBrk="0" hangingPunct="1">
      <a:spcAft>
        <a:spcPts val="600"/>
      </a:spcAft>
      <a:defRPr sz="1000" kern="1200">
        <a:solidFill>
          <a:schemeClr val="tx1"/>
        </a:solidFill>
        <a:latin typeface="Futura Medium"/>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extLst>
      <p:ext uri="{BB962C8B-B14F-4D97-AF65-F5344CB8AC3E}">
        <p14:creationId xmlns:p14="http://schemas.microsoft.com/office/powerpoint/2010/main" xmlns="" val="46858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7</a:t>
            </a:fld>
            <a:endParaRPr lang="en-GB" dirty="0"/>
          </a:p>
        </p:txBody>
      </p:sp>
    </p:spTree>
    <p:extLst>
      <p:ext uri="{BB962C8B-B14F-4D97-AF65-F5344CB8AC3E}">
        <p14:creationId xmlns:p14="http://schemas.microsoft.com/office/powerpoint/2010/main" xmlns="" val="11457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8</a:t>
            </a:fld>
            <a:endParaRPr lang="en-GB" dirty="0"/>
          </a:p>
        </p:txBody>
      </p:sp>
    </p:spTree>
    <p:extLst>
      <p:ext uri="{BB962C8B-B14F-4D97-AF65-F5344CB8AC3E}">
        <p14:creationId xmlns:p14="http://schemas.microsoft.com/office/powerpoint/2010/main" xmlns="" val="4249808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xmlns="" id="{A0A317BD-8209-4597-A3CC-B0DFBB83AA5C}"/>
              </a:ext>
            </a:extLst>
          </p:cNvPr>
          <p:cNvSpPr/>
          <p:nvPr userDrawn="1"/>
        </p:nvSpPr>
        <p:spPr>
          <a:xfrm>
            <a:off x="-6485" y="246888"/>
            <a:ext cx="6052744" cy="4663440"/>
          </a:xfrm>
          <a:custGeom>
            <a:avLst/>
            <a:gdLst>
              <a:gd name="connsiteX0" fmla="*/ 0 w 7434072"/>
              <a:gd name="connsiteY0" fmla="*/ 0 h 4663440"/>
              <a:gd name="connsiteX1" fmla="*/ 5264127 w 7434072"/>
              <a:gd name="connsiteY1" fmla="*/ 0 h 4663440"/>
              <a:gd name="connsiteX2" fmla="*/ 7434072 w 7434072"/>
              <a:gd name="connsiteY2" fmla="*/ 2331720 h 4663440"/>
              <a:gd name="connsiteX3" fmla="*/ 5264127 w 7434072"/>
              <a:gd name="connsiteY3" fmla="*/ 4663440 h 4663440"/>
              <a:gd name="connsiteX4" fmla="*/ 0 w 7434072"/>
              <a:gd name="connsiteY4" fmla="*/ 4663440 h 4663440"/>
              <a:gd name="connsiteX5" fmla="*/ 0 w 7434072"/>
              <a:gd name="connsiteY5" fmla="*/ 0 h 4663440"/>
              <a:gd name="connsiteX0" fmla="*/ 1381328 w 7434072"/>
              <a:gd name="connsiteY0" fmla="*/ 0 h 4663440"/>
              <a:gd name="connsiteX1" fmla="*/ 5264127 w 7434072"/>
              <a:gd name="connsiteY1" fmla="*/ 0 h 4663440"/>
              <a:gd name="connsiteX2" fmla="*/ 7434072 w 7434072"/>
              <a:gd name="connsiteY2" fmla="*/ 2331720 h 4663440"/>
              <a:gd name="connsiteX3" fmla="*/ 5264127 w 7434072"/>
              <a:gd name="connsiteY3" fmla="*/ 4663440 h 4663440"/>
              <a:gd name="connsiteX4" fmla="*/ 0 w 7434072"/>
              <a:gd name="connsiteY4" fmla="*/ 4663440 h 4663440"/>
              <a:gd name="connsiteX5" fmla="*/ 1381328 w 7434072"/>
              <a:gd name="connsiteY5" fmla="*/ 0 h 4663440"/>
              <a:gd name="connsiteX0" fmla="*/ 0 w 6052744"/>
              <a:gd name="connsiteY0" fmla="*/ 0 h 4663440"/>
              <a:gd name="connsiteX1" fmla="*/ 3882799 w 6052744"/>
              <a:gd name="connsiteY1" fmla="*/ 0 h 4663440"/>
              <a:gd name="connsiteX2" fmla="*/ 6052744 w 6052744"/>
              <a:gd name="connsiteY2" fmla="*/ 2331720 h 4663440"/>
              <a:gd name="connsiteX3" fmla="*/ 3882799 w 6052744"/>
              <a:gd name="connsiteY3" fmla="*/ 4663440 h 4663440"/>
              <a:gd name="connsiteX4" fmla="*/ 6485 w 6052744"/>
              <a:gd name="connsiteY4" fmla="*/ 4663440 h 4663440"/>
              <a:gd name="connsiteX5" fmla="*/ 0 w 6052744"/>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2744" h="4663440">
                <a:moveTo>
                  <a:pt x="0" y="0"/>
                </a:moveTo>
                <a:lnTo>
                  <a:pt x="3882799" y="0"/>
                </a:lnTo>
                <a:lnTo>
                  <a:pt x="6052744" y="2331720"/>
                </a:lnTo>
                <a:lnTo>
                  <a:pt x="3882799" y="4663440"/>
                </a:lnTo>
                <a:lnTo>
                  <a:pt x="6485" y="4663440"/>
                </a:lnTo>
                <a:cubicBezTo>
                  <a:pt x="4323" y="3108960"/>
                  <a:pt x="2162" y="1554480"/>
                  <a:pt x="0"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Arrow: Pentagon 7">
            <a:extLst>
              <a:ext uri="{FF2B5EF4-FFF2-40B4-BE49-F238E27FC236}">
                <a16:creationId xmlns:a16="http://schemas.microsoft.com/office/drawing/2014/main" xmlns="" id="{25B385A4-C569-40FB-8623-959A12C99E8D}"/>
              </a:ext>
            </a:extLst>
          </p:cNvPr>
          <p:cNvSpPr/>
          <p:nvPr userDrawn="1"/>
        </p:nvSpPr>
        <p:spPr>
          <a:xfrm>
            <a:off x="-12970" y="0"/>
            <a:ext cx="5339139" cy="5149985"/>
          </a:xfrm>
          <a:custGeom>
            <a:avLst/>
            <a:gdLst>
              <a:gd name="connsiteX0" fmla="*/ 0 w 6713982"/>
              <a:gd name="connsiteY0" fmla="*/ 0 h 5143500"/>
              <a:gd name="connsiteX1" fmla="*/ 4313099 w 6713982"/>
              <a:gd name="connsiteY1" fmla="*/ 0 h 5143500"/>
              <a:gd name="connsiteX2" fmla="*/ 6713982 w 6713982"/>
              <a:gd name="connsiteY2" fmla="*/ 2571750 h 5143500"/>
              <a:gd name="connsiteX3" fmla="*/ 4313099 w 6713982"/>
              <a:gd name="connsiteY3" fmla="*/ 5143500 h 5143500"/>
              <a:gd name="connsiteX4" fmla="*/ 0 w 6713982"/>
              <a:gd name="connsiteY4" fmla="*/ 5143500 h 5143500"/>
              <a:gd name="connsiteX5" fmla="*/ 0 w 6713982"/>
              <a:gd name="connsiteY5" fmla="*/ 0 h 5143500"/>
              <a:gd name="connsiteX0" fmla="*/ 1374843 w 6713982"/>
              <a:gd name="connsiteY0" fmla="*/ 6485 h 5143500"/>
              <a:gd name="connsiteX1" fmla="*/ 4313099 w 6713982"/>
              <a:gd name="connsiteY1" fmla="*/ 0 h 5143500"/>
              <a:gd name="connsiteX2" fmla="*/ 6713982 w 6713982"/>
              <a:gd name="connsiteY2" fmla="*/ 2571750 h 5143500"/>
              <a:gd name="connsiteX3" fmla="*/ 4313099 w 6713982"/>
              <a:gd name="connsiteY3" fmla="*/ 5143500 h 5143500"/>
              <a:gd name="connsiteX4" fmla="*/ 0 w 6713982"/>
              <a:gd name="connsiteY4" fmla="*/ 5143500 h 5143500"/>
              <a:gd name="connsiteX5" fmla="*/ 1374843 w 6713982"/>
              <a:gd name="connsiteY5" fmla="*/ 6485 h 5143500"/>
              <a:gd name="connsiteX0" fmla="*/ 0 w 5339139"/>
              <a:gd name="connsiteY0" fmla="*/ 6485 h 5149985"/>
              <a:gd name="connsiteX1" fmla="*/ 2938256 w 5339139"/>
              <a:gd name="connsiteY1" fmla="*/ 0 h 5149985"/>
              <a:gd name="connsiteX2" fmla="*/ 5339139 w 5339139"/>
              <a:gd name="connsiteY2" fmla="*/ 2571750 h 5149985"/>
              <a:gd name="connsiteX3" fmla="*/ 2938256 w 5339139"/>
              <a:gd name="connsiteY3" fmla="*/ 5143500 h 5149985"/>
              <a:gd name="connsiteX4" fmla="*/ 19455 w 5339139"/>
              <a:gd name="connsiteY4" fmla="*/ 5149985 h 5149985"/>
              <a:gd name="connsiteX5" fmla="*/ 0 w 5339139"/>
              <a:gd name="connsiteY5" fmla="*/ 6485 h 514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9139" h="5149985">
                <a:moveTo>
                  <a:pt x="0" y="6485"/>
                </a:moveTo>
                <a:lnTo>
                  <a:pt x="2938256" y="0"/>
                </a:lnTo>
                <a:lnTo>
                  <a:pt x="5339139" y="2571750"/>
                </a:lnTo>
                <a:lnTo>
                  <a:pt x="2938256" y="5143500"/>
                </a:lnTo>
                <a:lnTo>
                  <a:pt x="19455" y="5149985"/>
                </a:lnTo>
                <a:lnTo>
                  <a:pt x="0" y="6485"/>
                </a:lnTo>
                <a:close/>
              </a:path>
            </a:pathLst>
          </a:cu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481189" y="1064529"/>
            <a:ext cx="3480074" cy="1604735"/>
          </a:xfrm>
          <a:prstGeom prst="rect">
            <a:avLst/>
          </a:prstGeom>
          <a:noFill/>
        </p:spPr>
        <p:txBody>
          <a:bodyPr lIns="0" tIns="0" rIns="0" anchor="b"/>
          <a:lstStyle>
            <a:lvl1pPr>
              <a:lnSpc>
                <a:spcPct val="90000"/>
              </a:lnSpc>
              <a:defRPr sz="2900" b="0" kern="1200" cap="none" spc="0" baseline="0">
                <a:solidFill>
                  <a:schemeClr val="bg1"/>
                </a:solidFill>
                <a:latin typeface="Rockwell" panose="02060603020205020403" pitchFamily="18" charset="0"/>
                <a:cs typeface="Segoe UI" panose="020B0502040204020203" pitchFamily="34" charset="0"/>
              </a:defRPr>
            </a:lvl1pPr>
          </a:lstStyle>
          <a:p>
            <a:r>
              <a:rPr lang="en-GB" dirty="0"/>
              <a:t>Click to edit Master title style</a:t>
            </a:r>
          </a:p>
        </p:txBody>
      </p:sp>
      <p:sp>
        <p:nvSpPr>
          <p:cNvPr id="29" name="Rectangle 3"/>
          <p:cNvSpPr>
            <a:spLocks noGrp="1" noChangeArrowheads="1"/>
          </p:cNvSpPr>
          <p:nvPr userDrawn="1">
            <p:ph type="subTitle" idx="1"/>
          </p:nvPr>
        </p:nvSpPr>
        <p:spPr>
          <a:xfrm>
            <a:off x="481085" y="2621919"/>
            <a:ext cx="3481662" cy="903713"/>
          </a:xfrm>
          <a:prstGeom prst="rect">
            <a:avLst/>
          </a:prstGeom>
        </p:spPr>
        <p:txBody>
          <a:bodyPr lIns="0" tIns="0" rIns="0" bIns="0"/>
          <a:lstStyle>
            <a:lvl1pPr marL="0" indent="0">
              <a:spcBef>
                <a:spcPct val="0"/>
              </a:spcBef>
              <a:buFont typeface="Wingdings" pitchFamily="2" charset="2"/>
              <a:buNone/>
              <a:defRPr sz="1700" b="0" baseline="0">
                <a:solidFill>
                  <a:schemeClr val="bg1"/>
                </a:solidFill>
                <a:latin typeface="Rockwell" panose="02060603020205020403" pitchFamily="18" charset="0"/>
                <a:cs typeface="Segoe UI" panose="020B0502040204020203" pitchFamily="34" charset="0"/>
              </a:defRPr>
            </a:lvl1pPr>
          </a:lstStyle>
          <a:p>
            <a:r>
              <a:rPr lang="en-GB" dirty="0"/>
              <a:t>Click to edit Master subtitle style</a:t>
            </a:r>
          </a:p>
        </p:txBody>
      </p:sp>
      <p:pic>
        <p:nvPicPr>
          <p:cNvPr id="5" name="Picture 4">
            <a:extLst>
              <a:ext uri="{FF2B5EF4-FFF2-40B4-BE49-F238E27FC236}">
                <a16:creationId xmlns:a16="http://schemas.microsoft.com/office/drawing/2014/main" xmlns="" id="{EDC0F2BF-76B6-4F9D-AEA4-AF6690D7EC33}"/>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5447952" y="394287"/>
            <a:ext cx="1100783" cy="699456"/>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D7EE5EE2-6846-456A-ACE1-D5173F6C930F}"/>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Arrow: Pentagon 16">
            <a:extLst>
              <a:ext uri="{FF2B5EF4-FFF2-40B4-BE49-F238E27FC236}">
                <a16:creationId xmlns:a16="http://schemas.microsoft.com/office/drawing/2014/main" xmlns="" id="{1DBD7A0B-FFB3-42BC-A476-392AA2B9279C}"/>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2"/>
          <p:cNvSpPr>
            <a:spLocks noGrp="1" noChangeArrowheads="1"/>
          </p:cNvSpPr>
          <p:nvPr>
            <p:ph type="title"/>
          </p:nvPr>
        </p:nvSpPr>
        <p:spPr bwMode="auto">
          <a:xfrm>
            <a:off x="483315" y="282576"/>
            <a:ext cx="583931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10" name="Content Placeholder 9"/>
          <p:cNvSpPr>
            <a:spLocks noGrp="1"/>
          </p:cNvSpPr>
          <p:nvPr>
            <p:ph sz="quarter" idx="11"/>
          </p:nvPr>
        </p:nvSpPr>
        <p:spPr>
          <a:xfrm>
            <a:off x="483315" y="1447799"/>
            <a:ext cx="5839310"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pic>
        <p:nvPicPr>
          <p:cNvPr id="16" name="Picture 15">
            <a:extLst>
              <a:ext uri="{FF2B5EF4-FFF2-40B4-BE49-F238E27FC236}">
                <a16:creationId xmlns:a16="http://schemas.microsoft.com/office/drawing/2014/main" xmlns="" id="{310CB9C5-F59C-4CA1-9153-D49D1D445BDC}"/>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483314" y="282576"/>
            <a:ext cx="58401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7" name="Table Placeholder 6"/>
          <p:cNvSpPr>
            <a:spLocks noGrp="1"/>
          </p:cNvSpPr>
          <p:nvPr>
            <p:ph type="tbl" sz="quarter" idx="12"/>
          </p:nvPr>
        </p:nvSpPr>
        <p:spPr>
          <a:xfrm>
            <a:off x="488156" y="1447800"/>
            <a:ext cx="5840100" cy="2727000"/>
          </a:xfrm>
          <a:prstGeom prst="rect">
            <a:avLst/>
          </a:prstGeom>
        </p:spPr>
        <p:txBody>
          <a:bodyPr lIns="0" tIns="0" rIns="0" bIns="0"/>
          <a:lstStyle>
            <a:lvl1pPr>
              <a:defRPr sz="900">
                <a:solidFill>
                  <a:schemeClr val="accent1"/>
                </a:solidFill>
                <a:latin typeface="Segoe UI Light" pitchFamily="34" charset="0"/>
              </a:defRPr>
            </a:lvl1pPr>
          </a:lstStyle>
          <a:p>
            <a:endParaRPr lang="en-GB" dirty="0"/>
          </a:p>
        </p:txBody>
      </p:sp>
      <p:sp>
        <p:nvSpPr>
          <p:cNvPr id="8" name="Rectangle 7">
            <a:extLst>
              <a:ext uri="{FF2B5EF4-FFF2-40B4-BE49-F238E27FC236}">
                <a16:creationId xmlns:a16="http://schemas.microsoft.com/office/drawing/2014/main" xmlns="" id="{4F2E1489-AF24-43B7-9DA3-F0A54D166556}"/>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Pentagon 8">
            <a:extLst>
              <a:ext uri="{FF2B5EF4-FFF2-40B4-BE49-F238E27FC236}">
                <a16:creationId xmlns:a16="http://schemas.microsoft.com/office/drawing/2014/main" xmlns="" id="{E0B5423E-E8F3-4590-9207-E1EBD1838C91}"/>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D84DAEB5-431F-4C69-A79A-C8CFCCAB8EAD}"/>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483314" y="1447799"/>
            <a:ext cx="2817099"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20" name="Content Placeholder 9"/>
          <p:cNvSpPr>
            <a:spLocks noGrp="1"/>
          </p:cNvSpPr>
          <p:nvPr>
            <p:ph sz="quarter" idx="12"/>
          </p:nvPr>
        </p:nvSpPr>
        <p:spPr>
          <a:xfrm>
            <a:off x="3506315" y="1447799"/>
            <a:ext cx="2817099" cy="2727000"/>
          </a:xfrm>
          <a:prstGeom prst="rect">
            <a:avLst/>
          </a:prstGeom>
        </p:spPr>
        <p:txBody>
          <a:bodyPr lIns="0" tIns="0" rIns="0" bIns="0"/>
          <a:lstStyle>
            <a:lvl1pPr marL="0" indent="0" defTabSz="201211">
              <a:lnSpc>
                <a:spcPct val="100000"/>
              </a:lnSpc>
              <a:spcBef>
                <a:spcPts val="0"/>
              </a:spcBef>
              <a:spcAft>
                <a:spcPts val="750"/>
              </a:spcAft>
              <a:defRPr sz="1200">
                <a:latin typeface="Segoe UI" panose="020B0502040204020203" pitchFamily="34" charset="0"/>
                <a:cs typeface="Segoe UI" panose="020B0502040204020203" pitchFamily="34" charset="0"/>
              </a:defRPr>
            </a:lvl1pPr>
            <a:lvl2pPr marL="161996" indent="-161996" defTabSz="201211">
              <a:lnSpc>
                <a:spcPct val="100000"/>
              </a:lnSpc>
              <a:spcBef>
                <a:spcPts val="0"/>
              </a:spcBef>
              <a:spcAft>
                <a:spcPts val="750"/>
              </a:spcAft>
              <a:buClr>
                <a:schemeClr val="accent1"/>
              </a:buClr>
              <a:buSzPct val="100000"/>
              <a:buFont typeface="Arial" pitchFamily="34" charset="0"/>
              <a:buChar char="•"/>
              <a:defRPr sz="1200">
                <a:latin typeface="Segoe UI" panose="020B0502040204020203" pitchFamily="34" charset="0"/>
                <a:cs typeface="Segoe UI" panose="020B0502040204020203" pitchFamily="34" charset="0"/>
              </a:defRPr>
            </a:lvl2pPr>
            <a:lvl3pPr marL="323993" indent="-161996" defTabSz="201211">
              <a:lnSpc>
                <a:spcPct val="100000"/>
              </a:lnSpc>
              <a:spcBef>
                <a:spcPts val="0"/>
              </a:spcBef>
              <a:spcAft>
                <a:spcPts val="750"/>
              </a:spcAft>
              <a:buClr>
                <a:schemeClr val="tx1"/>
              </a:buClr>
              <a:buSzPct val="100000"/>
              <a:buFont typeface="Symbol" pitchFamily="18" charset="2"/>
              <a:buChar char="-"/>
              <a:defRPr sz="1200">
                <a:latin typeface="Segoe UI" panose="020B0502040204020203" pitchFamily="34" charset="0"/>
                <a:cs typeface="Segoe UI" panose="020B0502040204020203" pitchFamily="34" charset="0"/>
              </a:defRPr>
            </a:lvl3pPr>
            <a:lvl4pPr defTabSz="201211">
              <a:lnSpc>
                <a:spcPct val="100000"/>
              </a:lnSpc>
              <a:spcBef>
                <a:spcPts val="0"/>
              </a:spcBef>
              <a:spcAft>
                <a:spcPts val="600"/>
              </a:spcAft>
              <a:buClr>
                <a:schemeClr val="tx1"/>
              </a:buClr>
              <a:buSzPct val="75000"/>
              <a:buFont typeface="Wingdings" pitchFamily="2" charset="2"/>
              <a:buChar char=""/>
              <a:defRPr sz="1200"/>
            </a:lvl4pPr>
            <a:lvl5pPr defTabSz="201211">
              <a:lnSpc>
                <a:spcPct val="100000"/>
              </a:lnSpc>
              <a:spcBef>
                <a:spcPts val="0"/>
              </a:spcBef>
              <a:spcAft>
                <a:spcPts val="600"/>
              </a:spcAft>
              <a:buClr>
                <a:schemeClr val="tx1"/>
              </a:buClr>
              <a:buSzPct val="75000"/>
              <a:buFont typeface="Wingdings" pitchFamily="2" charset="2"/>
              <a:buChar char=""/>
              <a:defRPr sz="1050"/>
            </a:lvl5pPr>
            <a:lvl6pPr defTabSz="201211">
              <a:lnSpc>
                <a:spcPct val="100000"/>
              </a:lnSpc>
              <a:spcAft>
                <a:spcPts val="600"/>
              </a:spcAft>
              <a:buClr>
                <a:schemeClr val="tx1"/>
              </a:buClr>
              <a:buSzPct val="75000"/>
              <a:buFont typeface="Wingdings" pitchFamily="2" charset="2"/>
              <a:buChar char=""/>
              <a:defRPr/>
            </a:lvl6pPr>
          </a:lstStyle>
          <a:p>
            <a:pPr lvl="0"/>
            <a:r>
              <a:rPr lang="en-GB" dirty="0"/>
              <a:t>Click to edit Master text styles</a:t>
            </a:r>
          </a:p>
          <a:p>
            <a:pPr lvl="1"/>
            <a:r>
              <a:rPr lang="en-GB" dirty="0"/>
              <a:t>Second level</a:t>
            </a:r>
          </a:p>
          <a:p>
            <a:pPr lvl="2"/>
            <a:r>
              <a:rPr lang="en-GB" dirty="0"/>
              <a:t>Third level</a:t>
            </a:r>
          </a:p>
        </p:txBody>
      </p:sp>
      <p:sp>
        <p:nvSpPr>
          <p:cNvPr id="21" name="Rectangle 2"/>
          <p:cNvSpPr>
            <a:spLocks noGrp="1" noChangeArrowheads="1"/>
          </p:cNvSpPr>
          <p:nvPr>
            <p:ph type="title"/>
          </p:nvPr>
        </p:nvSpPr>
        <p:spPr bwMode="auto">
          <a:xfrm>
            <a:off x="483314" y="282576"/>
            <a:ext cx="58401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000" b="0" cap="none" baseline="0">
                <a:solidFill>
                  <a:schemeClr val="accent1"/>
                </a:solidFill>
                <a:latin typeface="Rockwell" panose="02060603020205020403" pitchFamily="18" charset="0"/>
                <a:cs typeface="Segoe UI" panose="020B0502040204020203" pitchFamily="34" charset="0"/>
              </a:defRPr>
            </a:lvl1pPr>
          </a:lstStyle>
          <a:p>
            <a:pPr lvl="0"/>
            <a:r>
              <a:rPr lang="en-GB" noProof="0" dirty="0"/>
              <a:t>Click to edit Master title style</a:t>
            </a:r>
          </a:p>
        </p:txBody>
      </p:sp>
      <p:sp>
        <p:nvSpPr>
          <p:cNvPr id="8" name="Rectangle 7">
            <a:extLst>
              <a:ext uri="{FF2B5EF4-FFF2-40B4-BE49-F238E27FC236}">
                <a16:creationId xmlns:a16="http://schemas.microsoft.com/office/drawing/2014/main" xmlns="" id="{5E9E741C-6BEE-4F96-892D-6CB78DCD0CB2}"/>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xmlns="" id="{60994A3B-10A8-42B6-BFFB-15659037D54D}"/>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xmlns="" id="{90519E81-D8B7-42CB-8530-803992F8E5BA}"/>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344214" y="4530307"/>
            <a:ext cx="777766" cy="494206"/>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xmlns="" id="{FB846579-57EF-4C9C-815D-BF24C0C6D989}"/>
              </a:ext>
            </a:extLst>
          </p:cNvPr>
          <p:cNvSpPr>
            <a:spLocks noGrp="1"/>
          </p:cNvSpPr>
          <p:nvPr>
            <p:ph type="body" sz="quarter" idx="11" hasCustomPrompt="1"/>
          </p:nvPr>
        </p:nvSpPr>
        <p:spPr>
          <a:xfrm>
            <a:off x="408684" y="752951"/>
            <a:ext cx="2438034" cy="7340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6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01211" rtl="0" eaLnBrk="1" latinLnBrk="0" hangingPunct="1">
              <a:lnSpc>
                <a:spcPct val="90000"/>
              </a:lnSpc>
              <a:spcBef>
                <a:spcPts val="0"/>
              </a:spcBef>
              <a:spcAft>
                <a:spcPts val="0"/>
              </a:spcAft>
              <a:buClr>
                <a:schemeClr val="accent2"/>
              </a:buClr>
              <a:buSzPct val="85000"/>
              <a:buFont typeface="Wingdings" pitchFamily="2" charset="2"/>
              <a:buNone/>
            </a:pPr>
            <a:r>
              <a:rPr lang="en-US" dirty="0"/>
              <a:t>Click to edit Master text styles</a:t>
            </a:r>
            <a:endParaRPr lang="en-GB" dirty="0"/>
          </a:p>
        </p:txBody>
      </p:sp>
      <p:sp>
        <p:nvSpPr>
          <p:cNvPr id="9" name="Rectangle 8">
            <a:extLst>
              <a:ext uri="{FF2B5EF4-FFF2-40B4-BE49-F238E27FC236}">
                <a16:creationId xmlns:a16="http://schemas.microsoft.com/office/drawing/2014/main" xmlns="" id="{55C22994-A52E-42B8-ABCF-9269E0E6795A}"/>
              </a:ext>
            </a:extLst>
          </p:cNvPr>
          <p:cNvSpPr/>
          <p:nvPr userDrawn="1"/>
        </p:nvSpPr>
        <p:spPr>
          <a:xfrm>
            <a:off x="0" y="4411322"/>
            <a:ext cx="6858000"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xmlns="" id="{4BF43DC0-4B70-4F7C-8456-618E6B2638E0}"/>
              </a:ext>
            </a:extLst>
          </p:cNvPr>
          <p:cNvSpPr/>
          <p:nvPr userDrawn="1"/>
        </p:nvSpPr>
        <p:spPr>
          <a:xfrm>
            <a:off x="0" y="4411322"/>
            <a:ext cx="6505956"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xmlns="" id="{6EC8AEBE-A4D6-4B09-9CD2-5089EE1A474C}"/>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344214" y="4530307"/>
            <a:ext cx="777766" cy="494206"/>
          </a:xfrm>
          <a:prstGeom prst="rect">
            <a:avLst/>
          </a:prstGeom>
        </p:spPr>
      </p:pic>
    </p:spTree>
    <p:extLst>
      <p:ext uri="{BB962C8B-B14F-4D97-AF65-F5344CB8AC3E}">
        <p14:creationId xmlns:p14="http://schemas.microsoft.com/office/powerpoint/2010/main" xmlns="" val="2305081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2DC10CF-6928-4481-8711-87F563713839}"/>
              </a:ext>
            </a:extLst>
          </p:cNvPr>
          <p:cNvGrpSpPr/>
          <p:nvPr userDrawn="1"/>
        </p:nvGrpSpPr>
        <p:grpSpPr>
          <a:xfrm>
            <a:off x="0" y="2191100"/>
            <a:ext cx="3547354" cy="2952399"/>
            <a:chOff x="0" y="0"/>
            <a:chExt cx="7434072" cy="5143500"/>
          </a:xfrm>
        </p:grpSpPr>
        <p:sp>
          <p:nvSpPr>
            <p:cNvPr id="11" name="Arrow: Pentagon 10">
              <a:extLst>
                <a:ext uri="{FF2B5EF4-FFF2-40B4-BE49-F238E27FC236}">
                  <a16:creationId xmlns:a16="http://schemas.microsoft.com/office/drawing/2014/main" xmlns="" id="{E4CEC9AF-39A8-457B-A3B3-A6D95565CDBB}"/>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xmlns="" id="{1F2BD6E3-3E41-4FB8-B222-3A6F8C42E477}"/>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 Placeholder 9"/>
          <p:cNvSpPr>
            <a:spLocks noGrp="1"/>
          </p:cNvSpPr>
          <p:nvPr>
            <p:ph type="body" sz="quarter" idx="10" hasCustomPrompt="1"/>
          </p:nvPr>
        </p:nvSpPr>
        <p:spPr>
          <a:xfrm>
            <a:off x="486204" y="2708910"/>
            <a:ext cx="1741031"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00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dirty="0"/>
              <a:t>Click to edit Master text styles</a:t>
            </a:r>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00C659-7099-4A55-9CB5-B0B3354905A8}"/>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2333743" y="1875805"/>
            <a:ext cx="2190514" cy="1391889"/>
          </a:xfrm>
          <a:prstGeom prst="rect">
            <a:avLst/>
          </a:prstGeom>
        </p:spPr>
      </p:pic>
    </p:spTree>
    <p:extLst>
      <p:ext uri="{BB962C8B-B14F-4D97-AF65-F5344CB8AC3E}">
        <p14:creationId xmlns:p14="http://schemas.microsoft.com/office/powerpoint/2010/main" xmlns="" val="7274196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 id="2147483696" r:id="rId3"/>
    <p:sldLayoutId id="2147483690" r:id="rId4"/>
    <p:sldLayoutId id="2147483705" r:id="rId5"/>
    <p:sldLayoutId id="2147483695" r:id="rId6"/>
    <p:sldLayoutId id="2147483697" r:id="rId7"/>
  </p:sldLayoutIdLst>
  <p:transition>
    <p:fade/>
  </p:transition>
  <p:hf hdr="0"/>
  <p:txStyles>
    <p:titleStyle>
      <a:lvl1pPr algn="l" defTabSz="685784" rtl="0" eaLnBrk="1" latinLnBrk="0" hangingPunct="1">
        <a:spcBef>
          <a:spcPct val="0"/>
        </a:spcBef>
        <a:buNone/>
        <a:defRPr sz="1500" b="1" kern="1200" cap="none" baseline="0">
          <a:solidFill>
            <a:schemeClr val="accent2"/>
          </a:solidFill>
          <a:latin typeface="+mj-lt"/>
          <a:ea typeface="+mj-ea"/>
          <a:cs typeface="+mj-cs"/>
        </a:defRPr>
      </a:lvl1pPr>
    </p:titleStyle>
    <p:bodyStyle>
      <a:lvl1pPr marL="0" indent="0" algn="l" defTabSz="201211" rtl="0" eaLnBrk="1" latinLnBrk="0" hangingPunct="1">
        <a:lnSpc>
          <a:spcPct val="120000"/>
        </a:lnSpc>
        <a:spcBef>
          <a:spcPts val="0"/>
        </a:spcBef>
        <a:spcAft>
          <a:spcPts val="450"/>
        </a:spcAft>
        <a:buClr>
          <a:schemeClr val="accent2"/>
        </a:buClr>
        <a:buSzPct val="85000"/>
        <a:buFont typeface="Wingdings" pitchFamily="2" charset="2"/>
        <a:buNone/>
        <a:defRPr sz="1350" kern="1200" baseline="0">
          <a:solidFill>
            <a:schemeClr val="tx1"/>
          </a:solidFill>
          <a:latin typeface="+mn-lt"/>
          <a:ea typeface="+mn-ea"/>
          <a:cs typeface="+mn-cs"/>
        </a:defRPr>
      </a:lvl1pPr>
      <a:lvl2pPr marL="202401" indent="-202401" algn="l" defTabSz="201211" rtl="0" eaLnBrk="1" latinLnBrk="0" hangingPunct="1">
        <a:lnSpc>
          <a:spcPct val="120000"/>
        </a:lnSpc>
        <a:spcBef>
          <a:spcPts val="0"/>
        </a:spcBef>
        <a:spcAft>
          <a:spcPts val="450"/>
        </a:spcAft>
        <a:buClr>
          <a:schemeClr val="accent2"/>
        </a:buClr>
        <a:buSzPct val="85000"/>
        <a:buFont typeface="Wingdings" pitchFamily="2" charset="2"/>
        <a:buChar char="n"/>
        <a:defRPr sz="1350" b="0" kern="1200">
          <a:solidFill>
            <a:schemeClr val="tx1"/>
          </a:solidFill>
          <a:latin typeface="+mn-lt"/>
          <a:ea typeface="+mn-ea"/>
          <a:cs typeface="+mn-cs"/>
        </a:defRPr>
      </a:lvl2pPr>
      <a:lvl3pPr marL="340511" indent="-138109" algn="l" defTabSz="201211" rtl="0" eaLnBrk="1" latinLnBrk="0" hangingPunct="1">
        <a:lnSpc>
          <a:spcPct val="120000"/>
        </a:lnSpc>
        <a:spcBef>
          <a:spcPts val="0"/>
        </a:spcBef>
        <a:spcAft>
          <a:spcPts val="450"/>
        </a:spcAft>
        <a:buClr>
          <a:schemeClr val="tx1"/>
        </a:buClr>
        <a:buSzPct val="75000"/>
        <a:buFont typeface="Wingdings" pitchFamily="2" charset="2"/>
        <a:buChar char=""/>
        <a:defRPr sz="1350" b="0" kern="1200">
          <a:solidFill>
            <a:schemeClr val="tx1"/>
          </a:solidFill>
          <a:latin typeface="+mn-lt"/>
          <a:ea typeface="+mn-ea"/>
          <a:cs typeface="+mn-cs"/>
        </a:defRPr>
      </a:lvl3pPr>
      <a:lvl4pPr marL="473857" indent="-133347" algn="l" defTabSz="201211" rtl="0" eaLnBrk="1" latinLnBrk="0" hangingPunct="1">
        <a:lnSpc>
          <a:spcPct val="120000"/>
        </a:lnSpc>
        <a:spcBef>
          <a:spcPts val="0"/>
        </a:spcBef>
        <a:spcAft>
          <a:spcPts val="450"/>
        </a:spcAft>
        <a:buClr>
          <a:schemeClr val="tx1"/>
        </a:buClr>
        <a:buSzPct val="75000"/>
        <a:buFont typeface="Wingdings" pitchFamily="2" charset="2"/>
        <a:buChar char=""/>
        <a:defRPr sz="1200" b="0" kern="1200" baseline="0">
          <a:solidFill>
            <a:schemeClr val="tx1"/>
          </a:solidFill>
          <a:latin typeface="+mn-lt"/>
          <a:ea typeface="+mn-ea"/>
          <a:cs typeface="+mn-cs"/>
        </a:defRPr>
      </a:lvl4pPr>
      <a:lvl5pPr marL="608395" indent="-129776" algn="l" defTabSz="201211" rtl="0" eaLnBrk="1" latinLnBrk="0" hangingPunct="1">
        <a:lnSpc>
          <a:spcPct val="120000"/>
        </a:lnSpc>
        <a:spcBef>
          <a:spcPts val="0"/>
        </a:spcBef>
        <a:spcAft>
          <a:spcPts val="450"/>
        </a:spcAft>
        <a:buClr>
          <a:schemeClr val="tx1"/>
        </a:buClr>
        <a:buSzPct val="75000"/>
        <a:buFont typeface="Wingdings" pitchFamily="2" charset="2"/>
        <a:buChar char=""/>
        <a:defRPr sz="1050" kern="1200">
          <a:solidFill>
            <a:schemeClr val="tx1"/>
          </a:solidFill>
          <a:latin typeface="+mn-lt"/>
          <a:ea typeface="+mn-ea"/>
          <a:cs typeface="+mn-cs"/>
        </a:defRPr>
      </a:lvl5pPr>
      <a:lvl6pPr marL="741741" indent="-133347" algn="l" defTabSz="201211" rtl="0" eaLnBrk="1" latinLnBrk="0" hangingPunct="1">
        <a:lnSpc>
          <a:spcPct val="120000"/>
        </a:lnSpc>
        <a:spcBef>
          <a:spcPts val="0"/>
        </a:spcBef>
        <a:spcAft>
          <a:spcPts val="450"/>
        </a:spcAft>
        <a:buClr>
          <a:schemeClr val="tx1"/>
        </a:buClr>
        <a:buSzPct val="75000"/>
        <a:buFont typeface="Wingdings" pitchFamily="2" charset="2"/>
        <a:buChar char=""/>
        <a:defRPr sz="9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a:xfrm>
            <a:off x="500776" y="1617477"/>
            <a:ext cx="4308291" cy="1604735"/>
          </a:xfrm>
        </p:spPr>
        <p:txBody>
          <a:bodyPr/>
          <a:lstStyle/>
          <a:p>
            <a:r>
              <a:rPr lang="en-GB" dirty="0"/>
              <a:t>Trade unions are good economics </a:t>
            </a:r>
            <a:br>
              <a:rPr lang="en-GB" dirty="0"/>
            </a:br>
            <a:endParaRPr lang="en-GB" sz="2400" dirty="0"/>
          </a:p>
        </p:txBody>
      </p:sp>
      <p:sp>
        <p:nvSpPr>
          <p:cNvPr id="23" name="Subtitle 22" descr="&lt;SUBTITLE&gt;{95.66929,212.5984,168.378,133.6836}"/>
          <p:cNvSpPr>
            <a:spLocks noGrp="1"/>
          </p:cNvSpPr>
          <p:nvPr>
            <p:ph type="subTitle" idx="1"/>
          </p:nvPr>
        </p:nvSpPr>
        <p:spPr>
          <a:xfrm>
            <a:off x="500776" y="3347855"/>
            <a:ext cx="3481662" cy="903713"/>
          </a:xfrm>
        </p:spPr>
        <p:txBody>
          <a:bodyPr/>
          <a:lstStyle/>
          <a:p>
            <a:r>
              <a:rPr lang="en-GB" dirty="0"/>
              <a:t>Geoff Tily</a:t>
            </a:r>
          </a:p>
          <a:p>
            <a:r>
              <a:rPr lang="en-GB" dirty="0"/>
              <a:t>5 December 2019</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869B6-A9DF-40F7-A88C-40CD5C1EC1E1}"/>
              </a:ext>
            </a:extLst>
          </p:cNvPr>
          <p:cNvSpPr>
            <a:spLocks noGrp="1"/>
          </p:cNvSpPr>
          <p:nvPr>
            <p:ph type="title"/>
          </p:nvPr>
        </p:nvSpPr>
        <p:spPr/>
        <p:txBody>
          <a:bodyPr/>
          <a:lstStyle/>
          <a:p>
            <a:endParaRPr lang="en-GB"/>
          </a:p>
        </p:txBody>
      </p:sp>
      <p:pic>
        <p:nvPicPr>
          <p:cNvPr id="4" name="Picture 2" descr="A gathering during the 1926 general strike">
            <a:extLst>
              <a:ext uri="{FF2B5EF4-FFF2-40B4-BE49-F238E27FC236}">
                <a16:creationId xmlns:a16="http://schemas.microsoft.com/office/drawing/2014/main" xmlns="" id="{BD481638-D1F7-4BDE-86D0-1C1287947EF5}"/>
              </a:ext>
            </a:extLst>
          </p:cNvPr>
          <p:cNvPicPr>
            <a:picLocks noGrp="1" noChangeAspect="1" noChangeArrowheads="1"/>
          </p:cNvPicPr>
          <p:nvPr>
            <p:ph sz="quarter" idx="11"/>
          </p:nvPr>
        </p:nvPicPr>
        <p:blipFill>
          <a:blip r:embed="rId2">
            <a:extLst>
              <a:ext uri="{28A0092B-C50C-407E-A947-70E740481C1C}">
                <a14:useLocalDpi xmlns:a14="http://schemas.microsoft.com/office/drawing/2010/main" xmlns="" val="0"/>
              </a:ext>
            </a:extLst>
          </a:blip>
          <a:srcRect/>
          <a:stretch>
            <a:fillRect/>
          </a:stretch>
        </p:blipFill>
        <p:spPr bwMode="auto">
          <a:xfrm>
            <a:off x="-410955" y="0"/>
            <a:ext cx="7842014" cy="44111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62242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F3E39-15F2-4E25-8649-F5FCC576E725}"/>
              </a:ext>
            </a:extLst>
          </p:cNvPr>
          <p:cNvSpPr>
            <a:spLocks noGrp="1"/>
          </p:cNvSpPr>
          <p:nvPr>
            <p:ph type="title"/>
          </p:nvPr>
        </p:nvSpPr>
        <p:spPr/>
        <p:txBody>
          <a:bodyPr/>
          <a:lstStyle/>
          <a:p>
            <a:endParaRPr lang="en-GB"/>
          </a:p>
        </p:txBody>
      </p:sp>
      <p:pic>
        <p:nvPicPr>
          <p:cNvPr id="5122" name="Picture 2" descr="Image result for spanish inquisition torture">
            <a:extLst>
              <a:ext uri="{FF2B5EF4-FFF2-40B4-BE49-F238E27FC236}">
                <a16:creationId xmlns:a16="http://schemas.microsoft.com/office/drawing/2014/main" xmlns="" id="{2D3B9960-06A7-4D83-B2C4-CD68DE018816}"/>
              </a:ext>
            </a:extLst>
          </p:cNvPr>
          <p:cNvPicPr>
            <a:picLocks noGrp="1" noChangeAspect="1" noChangeArrowheads="1"/>
          </p:cNvPicPr>
          <p:nvPr>
            <p:ph sz="quarter" idx="11"/>
          </p:nvPr>
        </p:nvPicPr>
        <p:blipFill>
          <a:blip r:embed="rId2">
            <a:extLst>
              <a:ext uri="{28A0092B-C50C-407E-A947-70E740481C1C}">
                <a14:useLocalDpi xmlns:a14="http://schemas.microsoft.com/office/drawing/2010/main" xmlns="" val="0"/>
              </a:ext>
            </a:extLst>
          </a:blip>
          <a:srcRect/>
          <a:stretch>
            <a:fillRect/>
          </a:stretch>
        </p:blipFill>
        <p:spPr bwMode="auto">
          <a:xfrm>
            <a:off x="-126274" y="-257474"/>
            <a:ext cx="6984274" cy="46901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70CEF26C-0C5A-44E8-A8B9-D306BD667140}"/>
              </a:ext>
            </a:extLst>
          </p:cNvPr>
          <p:cNvSpPr/>
          <p:nvPr/>
        </p:nvSpPr>
        <p:spPr>
          <a:xfrm>
            <a:off x="139337" y="206560"/>
            <a:ext cx="4201844" cy="1758110"/>
          </a:xfrm>
          <a:prstGeom prst="rect">
            <a:avLst/>
          </a:prstGeom>
        </p:spPr>
        <p:txBody>
          <a:bodyPr wrap="square">
            <a:spAutoFit/>
          </a:bodyPr>
          <a:lstStyle/>
          <a:p>
            <a:pPr>
              <a:lnSpc>
                <a:spcPct val="107000"/>
              </a:lnSpc>
              <a:spcAft>
                <a:spcPts val="800"/>
              </a:spcAft>
            </a:pPr>
            <a:r>
              <a:rPr lang="en-US" sz="2400" dirty="0">
                <a:solidFill>
                  <a:schemeClr val="bg1"/>
                </a:solidFill>
                <a:highlight>
                  <a:srgbClr val="3EADB6"/>
                </a:highlight>
                <a:latin typeface="Calibri" panose="020F0502020204030204" pitchFamily="34" charset="0"/>
                <a:ea typeface="Calibri" panose="020F0502020204030204" pitchFamily="34" charset="0"/>
                <a:cs typeface="Calibri" panose="020F0502020204030204" pitchFamily="34" charset="0"/>
              </a:rPr>
              <a:t>“Ricardo conquered England as completely as the Spanish inquisition conquered Spain”</a:t>
            </a:r>
          </a:p>
          <a:p>
            <a:pPr>
              <a:lnSpc>
                <a:spcPct val="107000"/>
              </a:lnSpc>
              <a:spcAft>
                <a:spcPts val="800"/>
              </a:spcAft>
            </a:pPr>
            <a:r>
              <a:rPr lang="en-US" sz="2400" dirty="0">
                <a:solidFill>
                  <a:schemeClr val="bg1"/>
                </a:solidFill>
                <a:highlight>
                  <a:srgbClr val="3EADB6"/>
                </a:highlight>
                <a:latin typeface="Calibri" panose="020F0502020204030204" pitchFamily="34" charset="0"/>
                <a:ea typeface="Calibri" panose="020F0502020204030204" pitchFamily="34" charset="0"/>
                <a:cs typeface="Calibri" panose="020F0502020204030204" pitchFamily="34" charset="0"/>
              </a:rPr>
              <a:t> Keynes’s </a:t>
            </a:r>
            <a:r>
              <a:rPr lang="en-US" sz="2400" i="1" dirty="0">
                <a:solidFill>
                  <a:schemeClr val="bg1"/>
                </a:solidFill>
                <a:highlight>
                  <a:srgbClr val="3EADB6"/>
                </a:highlight>
                <a:latin typeface="Calibri" panose="020F0502020204030204" pitchFamily="34" charset="0"/>
                <a:ea typeface="Calibri" panose="020F0502020204030204" pitchFamily="34" charset="0"/>
                <a:cs typeface="Calibri" panose="020F0502020204030204" pitchFamily="34" charset="0"/>
              </a:rPr>
              <a:t>General Theory </a:t>
            </a:r>
            <a:r>
              <a:rPr lang="en-US" sz="2400" dirty="0">
                <a:solidFill>
                  <a:schemeClr val="bg1"/>
                </a:solidFill>
                <a:highlight>
                  <a:srgbClr val="3EADB6"/>
                </a:highlight>
                <a:latin typeface="Calibri" panose="020F0502020204030204" pitchFamily="34" charset="0"/>
                <a:ea typeface="Calibri" panose="020F0502020204030204" pitchFamily="34" charset="0"/>
                <a:cs typeface="Calibri" panose="020F0502020204030204" pitchFamily="34" charset="0"/>
              </a:rPr>
              <a:t>(1936) </a:t>
            </a:r>
            <a:endParaRPr lang="en-GB" sz="2400" dirty="0">
              <a:solidFill>
                <a:schemeClr val="bg1"/>
              </a:solidFill>
              <a:effectLst/>
              <a:highlight>
                <a:srgbClr val="3EADB6"/>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408966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4299D20-C12E-4474-A04D-4AED95C0063A}"/>
              </a:ext>
            </a:extLst>
          </p:cNvPr>
          <p:cNvPicPr>
            <a:picLocks noGrp="1" noChangeAspect="1"/>
          </p:cNvPicPr>
          <p:nvPr>
            <p:ph sz="quarter" idx="11"/>
          </p:nvPr>
        </p:nvPicPr>
        <p:blipFill>
          <a:blip r:embed="rId2"/>
          <a:stretch>
            <a:fillRect/>
          </a:stretch>
        </p:blipFill>
        <p:spPr>
          <a:xfrm>
            <a:off x="1205653" y="0"/>
            <a:ext cx="4610947" cy="5165148"/>
          </a:xfrm>
          <a:prstGeom prst="rect">
            <a:avLst/>
          </a:prstGeom>
        </p:spPr>
      </p:pic>
    </p:spTree>
    <p:extLst>
      <p:ext uri="{BB962C8B-B14F-4D97-AF65-F5344CB8AC3E}">
        <p14:creationId xmlns:p14="http://schemas.microsoft.com/office/powerpoint/2010/main" xmlns="" val="22940405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DAFE0-A48F-437D-9815-48BD3018B4D1}"/>
              </a:ext>
            </a:extLst>
          </p:cNvPr>
          <p:cNvSpPr>
            <a:spLocks noGrp="1"/>
          </p:cNvSpPr>
          <p:nvPr>
            <p:ph type="title"/>
          </p:nvPr>
        </p:nvSpPr>
        <p:spPr>
          <a:xfrm>
            <a:off x="483315" y="282576"/>
            <a:ext cx="5839310" cy="496357"/>
          </a:xfrm>
        </p:spPr>
        <p:txBody>
          <a:bodyPr/>
          <a:lstStyle/>
          <a:p>
            <a:r>
              <a:rPr lang="en-GB" dirty="0"/>
              <a:t>Labour market outcomes: 1930s to 1960s</a:t>
            </a:r>
          </a:p>
        </p:txBody>
      </p:sp>
      <p:graphicFrame>
        <p:nvGraphicFramePr>
          <p:cNvPr id="6" name="Content Placeholder 5">
            <a:extLst>
              <a:ext uri="{FF2B5EF4-FFF2-40B4-BE49-F238E27FC236}">
                <a16:creationId xmlns:a16="http://schemas.microsoft.com/office/drawing/2014/main" xmlns="" id="{00000000-0008-0000-0300-000002000000}"/>
              </a:ext>
            </a:extLst>
          </p:cNvPr>
          <p:cNvGraphicFramePr>
            <a:graphicFrameLocks noGrp="1"/>
          </p:cNvGraphicFramePr>
          <p:nvPr>
            <p:ph sz="quarter" idx="11"/>
            <p:extLst>
              <p:ext uri="{D42A27DB-BD31-4B8C-83A1-F6EECF244321}">
                <p14:modId xmlns:p14="http://schemas.microsoft.com/office/powerpoint/2010/main" xmlns="" val="2834411635"/>
              </p:ext>
            </p:extLst>
          </p:nvPr>
        </p:nvGraphicFramePr>
        <p:xfrm>
          <a:off x="0" y="810683"/>
          <a:ext cx="6858000" cy="3522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514656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F855C2D-0CA9-4E1E-B502-7F90363D8D37}"/>
              </a:ext>
            </a:extLst>
          </p:cNvPr>
          <p:cNvSpPr>
            <a:spLocks noGrp="1"/>
          </p:cNvSpPr>
          <p:nvPr>
            <p:ph sz="quarter" idx="11"/>
          </p:nvPr>
        </p:nvSpPr>
        <p:spPr>
          <a:xfrm>
            <a:off x="483314" y="1447799"/>
            <a:ext cx="6237082" cy="2727000"/>
          </a:xfrm>
        </p:spPr>
        <p:txBody>
          <a:bodyPr/>
          <a:lstStyle/>
          <a:p>
            <a:r>
              <a:rPr lang="en-US" sz="1600" dirty="0"/>
              <a:t>… many traditional patterns in the </a:t>
            </a:r>
            <a:r>
              <a:rPr lang="en-US" sz="1600" dirty="0" err="1"/>
              <a:t>organisation</a:t>
            </a:r>
            <a:r>
              <a:rPr lang="en-US" sz="1600" dirty="0"/>
              <a:t> of work and working-time remain enshrined in legislation or collective agreements. In this way, they hinder </a:t>
            </a:r>
            <a:r>
              <a:rPr lang="en-US" sz="1600" dirty="0" err="1"/>
              <a:t>labour</a:t>
            </a:r>
            <a:r>
              <a:rPr lang="en-US" sz="1600" dirty="0"/>
              <a:t> market flexibility and, indirectly, job creation. Less rigid arrangements for daily, weekly, annual and life-time working hours could meet both enterprise requirements and worker aspirations.</a:t>
            </a:r>
            <a:endParaRPr lang="en-GB" sz="1600" dirty="0"/>
          </a:p>
          <a:p>
            <a:r>
              <a:rPr lang="en-US" dirty="0"/>
              <a:t> </a:t>
            </a:r>
            <a:endParaRPr lang="en-GB" dirty="0"/>
          </a:p>
          <a:p>
            <a:endParaRPr lang="en-GB" dirty="0"/>
          </a:p>
        </p:txBody>
      </p:sp>
      <p:sp>
        <p:nvSpPr>
          <p:cNvPr id="4" name="Title 3">
            <a:extLst>
              <a:ext uri="{FF2B5EF4-FFF2-40B4-BE49-F238E27FC236}">
                <a16:creationId xmlns:a16="http://schemas.microsoft.com/office/drawing/2014/main" xmlns="" id="{6B57EFA0-D2BF-4310-93B7-D4236424E6A2}"/>
              </a:ext>
            </a:extLst>
          </p:cNvPr>
          <p:cNvSpPr>
            <a:spLocks noGrp="1"/>
          </p:cNvSpPr>
          <p:nvPr>
            <p:ph type="title"/>
          </p:nvPr>
        </p:nvSpPr>
        <p:spPr/>
        <p:txBody>
          <a:bodyPr/>
          <a:lstStyle/>
          <a:p>
            <a:r>
              <a:rPr lang="en-GB" i="1" dirty="0"/>
              <a:t>Jobs Study</a:t>
            </a:r>
            <a:r>
              <a:rPr lang="en-GB" dirty="0"/>
              <a:t>, 1994</a:t>
            </a:r>
          </a:p>
        </p:txBody>
      </p:sp>
      <p:pic>
        <p:nvPicPr>
          <p:cNvPr id="6146" name="Picture 2" descr="Image result for oecd">
            <a:extLst>
              <a:ext uri="{FF2B5EF4-FFF2-40B4-BE49-F238E27FC236}">
                <a16:creationId xmlns:a16="http://schemas.microsoft.com/office/drawing/2014/main" xmlns="" id="{65D92974-17B2-4F7E-823F-D0AE21E1D627}"/>
              </a:ext>
            </a:extLst>
          </p:cNvPr>
          <p:cNvPicPr>
            <a:picLocks noGrp="1" noChangeAspect="1" noChangeArrowheads="1"/>
          </p:cNvPicPr>
          <p:nvPr>
            <p:ph sz="quarter" idx="12"/>
          </p:nvPr>
        </p:nvPicPr>
        <p:blipFill>
          <a:blip r:embed="rId2">
            <a:extLst>
              <a:ext uri="{28A0092B-C50C-407E-A947-70E740481C1C}">
                <a14:useLocalDpi xmlns:a14="http://schemas.microsoft.com/office/drawing/2010/main" xmlns="" val="0"/>
              </a:ext>
            </a:extLst>
          </a:blip>
          <a:srcRect/>
          <a:stretch>
            <a:fillRect/>
          </a:stretch>
        </p:blipFill>
        <p:spPr bwMode="auto">
          <a:xfrm>
            <a:off x="4041775" y="2933029"/>
            <a:ext cx="2816225" cy="14081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38944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DAFE0-A48F-437D-9815-48BD3018B4D1}"/>
              </a:ext>
            </a:extLst>
          </p:cNvPr>
          <p:cNvSpPr>
            <a:spLocks noGrp="1"/>
          </p:cNvSpPr>
          <p:nvPr>
            <p:ph type="title"/>
          </p:nvPr>
        </p:nvSpPr>
        <p:spPr>
          <a:xfrm>
            <a:off x="483315" y="282576"/>
            <a:ext cx="5839310" cy="496357"/>
          </a:xfrm>
        </p:spPr>
        <p:txBody>
          <a:bodyPr/>
          <a:lstStyle/>
          <a:p>
            <a:r>
              <a:rPr lang="en-GB" dirty="0"/>
              <a:t>Labour market outcomes: 1960s to </a:t>
            </a:r>
            <a:r>
              <a:rPr lang="en-GB" dirty="0">
                <a:solidFill>
                  <a:srgbClr val="81457A"/>
                </a:solidFill>
              </a:rPr>
              <a:t>2010s</a:t>
            </a:r>
          </a:p>
        </p:txBody>
      </p:sp>
      <p:graphicFrame>
        <p:nvGraphicFramePr>
          <p:cNvPr id="6" name="Content Placeholder 5">
            <a:extLst>
              <a:ext uri="{FF2B5EF4-FFF2-40B4-BE49-F238E27FC236}">
                <a16:creationId xmlns:a16="http://schemas.microsoft.com/office/drawing/2014/main" xmlns="" id="{00000000-0008-0000-0300-000002000000}"/>
              </a:ext>
            </a:extLst>
          </p:cNvPr>
          <p:cNvGraphicFramePr>
            <a:graphicFrameLocks noGrp="1"/>
          </p:cNvGraphicFramePr>
          <p:nvPr>
            <p:ph sz="quarter" idx="11"/>
            <p:extLst>
              <p:ext uri="{D42A27DB-BD31-4B8C-83A1-F6EECF244321}">
                <p14:modId xmlns:p14="http://schemas.microsoft.com/office/powerpoint/2010/main" xmlns="" val="1098786998"/>
              </p:ext>
            </p:extLst>
          </p:nvPr>
        </p:nvGraphicFramePr>
        <p:xfrm>
          <a:off x="0" y="810683"/>
          <a:ext cx="6858000" cy="3522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582620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97FF5-C425-47EE-9CFF-C1CFBC1CEF4A}"/>
              </a:ext>
            </a:extLst>
          </p:cNvPr>
          <p:cNvSpPr>
            <a:spLocks noGrp="1"/>
          </p:cNvSpPr>
          <p:nvPr>
            <p:ph type="title"/>
          </p:nvPr>
        </p:nvSpPr>
        <p:spPr/>
        <p:txBody>
          <a:bodyPr/>
          <a:lstStyle/>
          <a:p>
            <a:r>
              <a:rPr lang="en-GB" dirty="0"/>
              <a:t>Using twenty-first century tech to deliver nineteenth-century exploitation.</a:t>
            </a:r>
          </a:p>
        </p:txBody>
      </p:sp>
      <p:pic>
        <p:nvPicPr>
          <p:cNvPr id="2052" name="Picture 4" descr="Image result for amazon warehouse">
            <a:extLst>
              <a:ext uri="{FF2B5EF4-FFF2-40B4-BE49-F238E27FC236}">
                <a16:creationId xmlns:a16="http://schemas.microsoft.com/office/drawing/2014/main" xmlns="" id="{5379BEE3-863A-4B2C-A2E3-A9F67AAEA874}"/>
              </a:ext>
            </a:extLst>
          </p:cNvPr>
          <p:cNvPicPr>
            <a:picLocks noGrp="1" noChangeAspect="1" noChangeArrowheads="1"/>
          </p:cNvPicPr>
          <p:nvPr>
            <p:ph sz="quarter" idx="12"/>
          </p:nvPr>
        </p:nvPicPr>
        <p:blipFill>
          <a:blip r:embed="rId2">
            <a:extLst>
              <a:ext uri="{28A0092B-C50C-407E-A947-70E740481C1C}">
                <a14:useLocalDpi xmlns:a14="http://schemas.microsoft.com/office/drawing/2010/main" xmlns="" val="0"/>
              </a:ext>
            </a:extLst>
          </a:blip>
          <a:srcRect/>
          <a:stretch>
            <a:fillRect/>
          </a:stretch>
        </p:blipFill>
        <p:spPr bwMode="auto">
          <a:xfrm>
            <a:off x="2006916" y="1394849"/>
            <a:ext cx="4431908" cy="262631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Image result for uber logo">
            <a:extLst>
              <a:ext uri="{FF2B5EF4-FFF2-40B4-BE49-F238E27FC236}">
                <a16:creationId xmlns:a16="http://schemas.microsoft.com/office/drawing/2014/main" xmlns="" id="{1F4FF8CD-F98A-48A2-81E6-0BC74C463B63}"/>
              </a:ext>
            </a:extLst>
          </p:cNvPr>
          <p:cNvPicPr>
            <a:picLocks noGrp="1" noChangeAspect="1" noChangeArrowheads="1"/>
          </p:cNvPicPr>
          <p:nvPr>
            <p:ph sz="quarter" idx="11"/>
          </p:nvPr>
        </p:nvPicPr>
        <p:blipFill>
          <a:blip r:embed="rId3">
            <a:extLst>
              <a:ext uri="{28A0092B-C50C-407E-A947-70E740481C1C}">
                <a14:useLocalDpi xmlns:a14="http://schemas.microsoft.com/office/drawing/2010/main" xmlns="" val="0"/>
              </a:ext>
            </a:extLst>
          </a:blip>
          <a:srcRect/>
          <a:stretch>
            <a:fillRect/>
          </a:stretch>
        </p:blipFill>
        <p:spPr bwMode="auto">
          <a:xfrm>
            <a:off x="483314" y="1228185"/>
            <a:ext cx="2752725" cy="1657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82067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11503708-1EC8-4F4B-B31B-1C14CB17BEC6}"/>
              </a:ext>
            </a:extLst>
          </p:cNvPr>
          <p:cNvSpPr>
            <a:spLocks noGrp="1"/>
          </p:cNvSpPr>
          <p:nvPr>
            <p:ph sz="quarter" idx="11"/>
          </p:nvPr>
        </p:nvSpPr>
        <p:spPr>
          <a:xfrm>
            <a:off x="483314" y="1447799"/>
            <a:ext cx="6219327" cy="1623875"/>
          </a:xfrm>
        </p:spPr>
        <p:txBody>
          <a:bodyPr/>
          <a:lstStyle/>
          <a:p>
            <a:r>
              <a:rPr lang="en-GB" sz="1600" dirty="0"/>
              <a:t>“the weakening of social partners poses the common risk for all countries: that they find themselves without relevant and representative institutions to overcome collective action problems and strike a balance between the interests of workers and firms in the labour market” </a:t>
            </a:r>
          </a:p>
        </p:txBody>
      </p:sp>
      <p:sp>
        <p:nvSpPr>
          <p:cNvPr id="4" name="Title 3">
            <a:extLst>
              <a:ext uri="{FF2B5EF4-FFF2-40B4-BE49-F238E27FC236}">
                <a16:creationId xmlns:a16="http://schemas.microsoft.com/office/drawing/2014/main" xmlns="" id="{80E95D28-0E21-4B19-85D3-1F0363D8730B}"/>
              </a:ext>
            </a:extLst>
          </p:cNvPr>
          <p:cNvSpPr>
            <a:spLocks noGrp="1"/>
          </p:cNvSpPr>
          <p:nvPr>
            <p:ph type="title"/>
          </p:nvPr>
        </p:nvSpPr>
        <p:spPr/>
        <p:txBody>
          <a:bodyPr/>
          <a:lstStyle/>
          <a:p>
            <a:r>
              <a:rPr lang="en-GB" dirty="0"/>
              <a:t>OECD in 2019: </a:t>
            </a:r>
            <a:r>
              <a:rPr lang="en-GB" i="1" dirty="0"/>
              <a:t>Negotiating Our Way Up </a:t>
            </a:r>
          </a:p>
        </p:txBody>
      </p:sp>
      <p:pic>
        <p:nvPicPr>
          <p:cNvPr id="1026" name="Picture 2" descr="Image result for oecd">
            <a:extLst>
              <a:ext uri="{FF2B5EF4-FFF2-40B4-BE49-F238E27FC236}">
                <a16:creationId xmlns:a16="http://schemas.microsoft.com/office/drawing/2014/main" xmlns="" id="{5DED37B1-E171-4900-B29A-D46E081EF64B}"/>
              </a:ext>
            </a:extLst>
          </p:cNvPr>
          <p:cNvPicPr>
            <a:picLocks noGrp="1" noChangeAspect="1" noChangeArrowheads="1"/>
          </p:cNvPicPr>
          <p:nvPr>
            <p:ph sz="quarter" idx="12"/>
          </p:nvPr>
        </p:nvPicPr>
        <p:blipFill>
          <a:blip r:embed="rId2">
            <a:extLst>
              <a:ext uri="{28A0092B-C50C-407E-A947-70E740481C1C}">
                <a14:useLocalDpi xmlns:a14="http://schemas.microsoft.com/office/drawing/2010/main" xmlns="" val="0"/>
              </a:ext>
            </a:extLst>
          </a:blip>
          <a:srcRect/>
          <a:stretch>
            <a:fillRect/>
          </a:stretch>
        </p:blipFill>
        <p:spPr bwMode="auto">
          <a:xfrm>
            <a:off x="3799751" y="2977418"/>
            <a:ext cx="2816225" cy="14081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95827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6B27C4-D506-4630-AD3E-9AC8BF299CF0}"/>
              </a:ext>
            </a:extLst>
          </p:cNvPr>
          <p:cNvSpPr>
            <a:spLocks noGrp="1"/>
          </p:cNvSpPr>
          <p:nvPr>
            <p:ph type="title"/>
          </p:nvPr>
        </p:nvSpPr>
        <p:spPr/>
        <p:txBody>
          <a:bodyPr/>
          <a:lstStyle/>
          <a:p>
            <a:r>
              <a:rPr lang="en-GB" dirty="0"/>
              <a:t>Joan Robinson (1903-1983)</a:t>
            </a:r>
          </a:p>
        </p:txBody>
      </p:sp>
      <p:sp>
        <p:nvSpPr>
          <p:cNvPr id="5" name="Content Placeholder 4">
            <a:extLst>
              <a:ext uri="{FF2B5EF4-FFF2-40B4-BE49-F238E27FC236}">
                <a16:creationId xmlns:a16="http://schemas.microsoft.com/office/drawing/2014/main" xmlns="" id="{5F8E634C-5BD2-42F1-B3B2-7DD64DA54AC6}"/>
              </a:ext>
            </a:extLst>
          </p:cNvPr>
          <p:cNvSpPr>
            <a:spLocks noGrp="1"/>
          </p:cNvSpPr>
          <p:nvPr>
            <p:ph sz="quarter" idx="11"/>
          </p:nvPr>
        </p:nvSpPr>
        <p:spPr/>
        <p:txBody>
          <a:bodyPr/>
          <a:lstStyle/>
          <a:p>
            <a:r>
              <a:rPr lang="en-GB" sz="1800" dirty="0"/>
              <a:t>“The purpose of studying economics is not to acquire a set of ready-made answers to economic questions, but to learn how to avoid being deceived by economists.”</a:t>
            </a:r>
          </a:p>
        </p:txBody>
      </p:sp>
      <p:pic>
        <p:nvPicPr>
          <p:cNvPr id="6" name="Content Placeholder 5">
            <a:extLst>
              <a:ext uri="{FF2B5EF4-FFF2-40B4-BE49-F238E27FC236}">
                <a16:creationId xmlns:a16="http://schemas.microsoft.com/office/drawing/2014/main" xmlns="" id="{19397C41-0D79-43C1-914B-3C5274BB5896}"/>
              </a:ext>
            </a:extLst>
          </p:cNvPr>
          <p:cNvPicPr>
            <a:picLocks noGrp="1" noChangeAspect="1"/>
          </p:cNvPicPr>
          <p:nvPr>
            <p:ph sz="quarter" idx="12"/>
          </p:nvPr>
        </p:nvPicPr>
        <p:blipFill>
          <a:blip r:embed="rId2" cstate="print">
            <a:extLst>
              <a:ext uri="{28A0092B-C50C-407E-A947-70E740481C1C}">
                <a14:useLocalDpi xmlns:a14="http://schemas.microsoft.com/office/drawing/2010/main" xmlns="" val="0"/>
              </a:ext>
            </a:extLst>
          </a:blip>
          <a:stretch>
            <a:fillRect/>
          </a:stretch>
        </p:blipFill>
        <p:spPr>
          <a:xfrm>
            <a:off x="4084309" y="811353"/>
            <a:ext cx="2497608" cy="3363446"/>
          </a:xfrm>
          <a:prstGeom prst="rect">
            <a:avLst/>
          </a:prstGeom>
        </p:spPr>
      </p:pic>
    </p:spTree>
    <p:extLst>
      <p:ext uri="{BB962C8B-B14F-4D97-AF65-F5344CB8AC3E}">
        <p14:creationId xmlns:p14="http://schemas.microsoft.com/office/powerpoint/2010/main" xmlns="" val="23773351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DAFE0-A48F-437D-9815-48BD3018B4D1}"/>
              </a:ext>
            </a:extLst>
          </p:cNvPr>
          <p:cNvSpPr>
            <a:spLocks noGrp="1"/>
          </p:cNvSpPr>
          <p:nvPr>
            <p:ph type="title"/>
          </p:nvPr>
        </p:nvSpPr>
        <p:spPr>
          <a:xfrm>
            <a:off x="483315" y="282576"/>
            <a:ext cx="5839310" cy="496357"/>
          </a:xfrm>
        </p:spPr>
        <p:txBody>
          <a:bodyPr/>
          <a:lstStyle/>
          <a:p>
            <a:r>
              <a:rPr lang="en-GB" dirty="0"/>
              <a:t>Labour market outcomes: 1860s to 2010s</a:t>
            </a:r>
          </a:p>
        </p:txBody>
      </p:sp>
      <p:graphicFrame>
        <p:nvGraphicFramePr>
          <p:cNvPr id="6" name="Content Placeholder 5">
            <a:extLst>
              <a:ext uri="{FF2B5EF4-FFF2-40B4-BE49-F238E27FC236}">
                <a16:creationId xmlns:a16="http://schemas.microsoft.com/office/drawing/2014/main" xmlns="" id="{00000000-0008-0000-0300-000002000000}"/>
              </a:ext>
            </a:extLst>
          </p:cNvPr>
          <p:cNvGraphicFramePr>
            <a:graphicFrameLocks noGrp="1"/>
          </p:cNvGraphicFramePr>
          <p:nvPr>
            <p:ph sz="quarter" idx="11"/>
          </p:nvPr>
        </p:nvGraphicFramePr>
        <p:xfrm>
          <a:off x="0" y="810683"/>
          <a:ext cx="6858000" cy="3522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518694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C582F86-5A85-4528-B671-530461859971}"/>
              </a:ext>
            </a:extLst>
          </p:cNvPr>
          <p:cNvSpPr>
            <a:spLocks noGrp="1"/>
          </p:cNvSpPr>
          <p:nvPr>
            <p:ph sz="quarter" idx="11"/>
          </p:nvPr>
        </p:nvSpPr>
        <p:spPr>
          <a:xfrm>
            <a:off x="483314" y="1208250"/>
            <a:ext cx="3606086" cy="2727000"/>
          </a:xfrm>
        </p:spPr>
        <p:txBody>
          <a:bodyPr/>
          <a:lstStyle/>
          <a:p>
            <a:r>
              <a:rPr lang="en-GB" sz="1600" dirty="0"/>
              <a:t>The late Henry Ford was visiting one of his factories in Detroit. His guest for the day was the late Walter Reuther, president of the United Automobile Workers. Henry Ford was describing how he had automated the factory and boasted that the robots would not be asking for a pay rise and that he could rely on their accuracy. Walter Reuther, the trade union leader, replied, “Yes, Henry, but they won’t be buying any of your damn cars either” (2019)</a:t>
            </a:r>
          </a:p>
        </p:txBody>
      </p:sp>
      <p:sp>
        <p:nvSpPr>
          <p:cNvPr id="4" name="Title 3">
            <a:extLst>
              <a:ext uri="{FF2B5EF4-FFF2-40B4-BE49-F238E27FC236}">
                <a16:creationId xmlns:a16="http://schemas.microsoft.com/office/drawing/2014/main" xmlns="" id="{5B254896-BF02-49D7-A5DB-9A4EDA844C3E}"/>
              </a:ext>
            </a:extLst>
          </p:cNvPr>
          <p:cNvSpPr>
            <a:spLocks noGrp="1"/>
          </p:cNvSpPr>
          <p:nvPr>
            <p:ph type="title"/>
          </p:nvPr>
        </p:nvSpPr>
        <p:spPr/>
        <p:txBody>
          <a:bodyPr/>
          <a:lstStyle/>
          <a:p>
            <a:r>
              <a:rPr lang="en-US" dirty="0"/>
              <a:t>2019: Baron (Bill) Morris of Handsworth: General Secretary (GS) of the Transport and General Workers Union (TGWU) (1992 to 2003)</a:t>
            </a:r>
            <a:endParaRPr lang="en-GB" dirty="0"/>
          </a:p>
        </p:txBody>
      </p:sp>
      <p:pic>
        <p:nvPicPr>
          <p:cNvPr id="1026" name="Picture 2" descr="Image result for tuc bill morris">
            <a:extLst>
              <a:ext uri="{FF2B5EF4-FFF2-40B4-BE49-F238E27FC236}">
                <a16:creationId xmlns:a16="http://schemas.microsoft.com/office/drawing/2014/main" xmlns="" id="{11AB9FEB-75F4-46A5-8DAF-F5A7A7617C52}"/>
              </a:ext>
            </a:extLst>
          </p:cNvPr>
          <p:cNvPicPr>
            <a:picLocks noGrp="1" noChangeAspect="1" noChangeArrowheads="1"/>
          </p:cNvPicPr>
          <p:nvPr>
            <p:ph sz="quarter" idx="12"/>
          </p:nvPr>
        </p:nvPicPr>
        <p:blipFill>
          <a:blip r:embed="rId2">
            <a:extLst>
              <a:ext uri="{28A0092B-C50C-407E-A947-70E740481C1C}">
                <a14:useLocalDpi xmlns:a14="http://schemas.microsoft.com/office/drawing/2010/main" xmlns="" val="0"/>
              </a:ext>
            </a:extLst>
          </a:blip>
          <a:srcRect/>
          <a:stretch>
            <a:fillRect/>
          </a:stretch>
        </p:blipFill>
        <p:spPr bwMode="auto">
          <a:xfrm>
            <a:off x="4360940" y="1208250"/>
            <a:ext cx="2327726" cy="31076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05220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E09D732B-F6A8-4EAC-9DCF-1FE1CF132D6C}"/>
              </a:ext>
            </a:extLst>
          </p:cNvPr>
          <p:cNvSpPr>
            <a:spLocks noGrp="1"/>
          </p:cNvSpPr>
          <p:nvPr>
            <p:ph sz="quarter" idx="11"/>
          </p:nvPr>
        </p:nvSpPr>
        <p:spPr>
          <a:xfrm>
            <a:off x="483314" y="1454168"/>
            <a:ext cx="2817099" cy="2727000"/>
          </a:xfrm>
        </p:spPr>
        <p:txBody>
          <a:bodyPr/>
          <a:lstStyle/>
          <a:p>
            <a:r>
              <a:rPr lang="en-GB" sz="1600" dirty="0"/>
              <a:t>You have not realised that if you can raise the standard of life by 100 to 200 per cent that inevitably makes it better for all  the producers concerned within your borders.</a:t>
            </a:r>
          </a:p>
        </p:txBody>
      </p:sp>
      <p:sp>
        <p:nvSpPr>
          <p:cNvPr id="4" name="Title 3">
            <a:extLst>
              <a:ext uri="{FF2B5EF4-FFF2-40B4-BE49-F238E27FC236}">
                <a16:creationId xmlns:a16="http://schemas.microsoft.com/office/drawing/2014/main" xmlns="" id="{96D85C84-1916-48E7-95A0-AC6F85FB451A}"/>
              </a:ext>
            </a:extLst>
          </p:cNvPr>
          <p:cNvSpPr>
            <a:spLocks noGrp="1"/>
          </p:cNvSpPr>
          <p:nvPr>
            <p:ph type="title"/>
          </p:nvPr>
        </p:nvSpPr>
        <p:spPr>
          <a:xfrm>
            <a:off x="483314" y="568317"/>
            <a:ext cx="5840100" cy="800116"/>
          </a:xfrm>
        </p:spPr>
        <p:txBody>
          <a:bodyPr/>
          <a:lstStyle/>
          <a:p>
            <a:r>
              <a:rPr lang="en-GB" dirty="0"/>
              <a:t>1919: Ernest Bevin, GS of TGWU (1922-1945), Minster of Labour and National Service (1940-45) &amp; Foreign Secretary (1945-1951)</a:t>
            </a:r>
          </a:p>
        </p:txBody>
      </p:sp>
      <p:pic>
        <p:nvPicPr>
          <p:cNvPr id="3076" name="Picture 4" descr="Image result for ernest bevin">
            <a:extLst>
              <a:ext uri="{FF2B5EF4-FFF2-40B4-BE49-F238E27FC236}">
                <a16:creationId xmlns:a16="http://schemas.microsoft.com/office/drawing/2014/main" xmlns="" id="{AB6560BB-EE06-4695-8BBF-1F576735F951}"/>
              </a:ext>
            </a:extLst>
          </p:cNvPr>
          <p:cNvPicPr>
            <a:picLocks noGrp="1" noChangeAspect="1" noChangeArrowheads="1"/>
          </p:cNvPicPr>
          <p:nvPr>
            <p:ph sz="quarter" idx="12"/>
          </p:nvPr>
        </p:nvPicPr>
        <p:blipFill>
          <a:blip r:embed="rId2">
            <a:extLst>
              <a:ext uri="{28A0092B-C50C-407E-A947-70E740481C1C}">
                <a14:useLocalDpi xmlns:a14="http://schemas.microsoft.com/office/drawing/2010/main" xmlns="" val="0"/>
              </a:ext>
            </a:extLst>
          </a:blip>
          <a:srcRect/>
          <a:stretch>
            <a:fillRect/>
          </a:stretch>
        </p:blipFill>
        <p:spPr bwMode="auto">
          <a:xfrm>
            <a:off x="3655863" y="1454168"/>
            <a:ext cx="2552141" cy="29428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24803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7A042DC-5B29-4BEC-B5E0-EE607AF5C1B9}"/>
              </a:ext>
            </a:extLst>
          </p:cNvPr>
          <p:cNvSpPr>
            <a:spLocks noGrp="1"/>
          </p:cNvSpPr>
          <p:nvPr>
            <p:ph sz="quarter" idx="11"/>
          </p:nvPr>
        </p:nvSpPr>
        <p:spPr>
          <a:xfrm>
            <a:off x="483314" y="1341267"/>
            <a:ext cx="2817099" cy="2727000"/>
          </a:xfrm>
        </p:spPr>
        <p:txBody>
          <a:bodyPr/>
          <a:lstStyle/>
          <a:p>
            <a:r>
              <a:rPr lang="en-US" sz="2000" dirty="0"/>
              <a:t>[</a:t>
            </a:r>
            <a:r>
              <a:rPr lang="en-US" sz="2000" dirty="0" err="1"/>
              <a:t>i</a:t>
            </a:r>
            <a:r>
              <a:rPr lang="en-US" sz="2000" dirty="0"/>
              <a:t>]n the natural advance of society … the wages of </a:t>
            </a:r>
            <a:r>
              <a:rPr lang="en-US" sz="2000" dirty="0" err="1"/>
              <a:t>labour</a:t>
            </a:r>
            <a:r>
              <a:rPr lang="en-US" sz="2000" dirty="0"/>
              <a:t> will have a tendency to fall</a:t>
            </a:r>
            <a:endParaRPr lang="en-GB" sz="2000" dirty="0"/>
          </a:p>
          <a:p>
            <a:endParaRPr lang="en-GB" dirty="0"/>
          </a:p>
        </p:txBody>
      </p:sp>
      <p:sp>
        <p:nvSpPr>
          <p:cNvPr id="4" name="Title 3">
            <a:extLst>
              <a:ext uri="{FF2B5EF4-FFF2-40B4-BE49-F238E27FC236}">
                <a16:creationId xmlns:a16="http://schemas.microsoft.com/office/drawing/2014/main" xmlns="" id="{40C4B39B-E536-4367-8A82-780D8382C972}"/>
              </a:ext>
            </a:extLst>
          </p:cNvPr>
          <p:cNvSpPr>
            <a:spLocks noGrp="1"/>
          </p:cNvSpPr>
          <p:nvPr>
            <p:ph type="title"/>
          </p:nvPr>
        </p:nvSpPr>
        <p:spPr/>
        <p:txBody>
          <a:bodyPr/>
          <a:lstStyle/>
          <a:p>
            <a:r>
              <a:rPr lang="en-GB" dirty="0"/>
              <a:t>1817: David Ricardo (1772-1873) </a:t>
            </a:r>
          </a:p>
        </p:txBody>
      </p:sp>
      <p:pic>
        <p:nvPicPr>
          <p:cNvPr id="2052" name="Picture 4" descr="Image result for david ricardo">
            <a:extLst>
              <a:ext uri="{FF2B5EF4-FFF2-40B4-BE49-F238E27FC236}">
                <a16:creationId xmlns:a16="http://schemas.microsoft.com/office/drawing/2014/main" xmlns="" id="{B695FD41-A321-487A-AB85-C9ED7A12BF11}"/>
              </a:ext>
            </a:extLst>
          </p:cNvPr>
          <p:cNvPicPr>
            <a:picLocks noGrp="1" noChangeAspect="1" noChangeArrowheads="1"/>
          </p:cNvPicPr>
          <p:nvPr>
            <p:ph sz="quarter" idx="12"/>
          </p:nvPr>
        </p:nvPicPr>
        <p:blipFill>
          <a:blip r:embed="rId2">
            <a:extLst>
              <a:ext uri="{28A0092B-C50C-407E-A947-70E740481C1C}">
                <a14:useLocalDpi xmlns:a14="http://schemas.microsoft.com/office/drawing/2010/main" xmlns="" val="0"/>
              </a:ext>
            </a:extLst>
          </a:blip>
          <a:srcRect/>
          <a:stretch>
            <a:fillRect/>
          </a:stretch>
        </p:blipFill>
        <p:spPr bwMode="auto">
          <a:xfrm>
            <a:off x="3947055" y="1252803"/>
            <a:ext cx="2496077" cy="3116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65576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D6A23-4C9E-4FF4-9F58-30924C127F45}"/>
              </a:ext>
            </a:extLst>
          </p:cNvPr>
          <p:cNvSpPr>
            <a:spLocks noGrp="1"/>
          </p:cNvSpPr>
          <p:nvPr>
            <p:ph type="title"/>
          </p:nvPr>
        </p:nvSpPr>
        <p:spPr/>
        <p:txBody>
          <a:bodyPr/>
          <a:lstStyle/>
          <a:p>
            <a:endParaRPr lang="en-GB"/>
          </a:p>
        </p:txBody>
      </p:sp>
      <p:pic>
        <p:nvPicPr>
          <p:cNvPr id="4098" name="Picture 2" descr="Image result for peterloo">
            <a:extLst>
              <a:ext uri="{FF2B5EF4-FFF2-40B4-BE49-F238E27FC236}">
                <a16:creationId xmlns:a16="http://schemas.microsoft.com/office/drawing/2014/main" xmlns="" id="{853D08AD-78E4-4E59-B5DE-2DA24D620E52}"/>
              </a:ext>
            </a:extLst>
          </p:cNvPr>
          <p:cNvPicPr>
            <a:picLocks noGrp="1" noChangeAspect="1" noChangeArrowheads="1"/>
          </p:cNvPicPr>
          <p:nvPr>
            <p:ph sz="quarter" idx="11"/>
          </p:nvPr>
        </p:nvPicPr>
        <p:blipFill>
          <a:blip r:embed="rId2">
            <a:extLst>
              <a:ext uri="{28A0092B-C50C-407E-A947-70E740481C1C}">
                <a14:useLocalDpi xmlns:a14="http://schemas.microsoft.com/office/drawing/2010/main" xmlns="" val="0"/>
              </a:ext>
            </a:extLst>
          </a:blip>
          <a:srcRect/>
          <a:stretch>
            <a:fillRect/>
          </a:stretch>
        </p:blipFill>
        <p:spPr bwMode="auto">
          <a:xfrm>
            <a:off x="-431127" y="-927703"/>
            <a:ext cx="8025002" cy="5347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30767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42EA39C-67ED-4213-8A9B-57CAA9B68AAF}"/>
              </a:ext>
            </a:extLst>
          </p:cNvPr>
          <p:cNvSpPr>
            <a:spLocks noGrp="1"/>
          </p:cNvSpPr>
          <p:nvPr>
            <p:ph type="title"/>
          </p:nvPr>
        </p:nvSpPr>
        <p:spPr/>
        <p:txBody>
          <a:bodyPr/>
          <a:lstStyle/>
          <a:p>
            <a:r>
              <a:rPr lang="en-GB" dirty="0"/>
              <a:t>Union density </a:t>
            </a:r>
          </a:p>
        </p:txBody>
      </p:sp>
      <p:graphicFrame>
        <p:nvGraphicFramePr>
          <p:cNvPr id="13" name="Content Placeholder 12">
            <a:extLst>
              <a:ext uri="{FF2B5EF4-FFF2-40B4-BE49-F238E27FC236}">
                <a16:creationId xmlns:a16="http://schemas.microsoft.com/office/drawing/2014/main" xmlns="" id="{AA4BBDCA-4B81-404D-8D93-D6ECF1864A84}"/>
              </a:ext>
            </a:extLst>
          </p:cNvPr>
          <p:cNvGraphicFramePr>
            <a:graphicFrameLocks noGrp="1"/>
          </p:cNvGraphicFramePr>
          <p:nvPr>
            <p:ph sz="quarter" idx="11"/>
            <p:extLst>
              <p:ext uri="{D42A27DB-BD31-4B8C-83A1-F6EECF244321}">
                <p14:modId xmlns:p14="http://schemas.microsoft.com/office/powerpoint/2010/main" xmlns="" val="4216858845"/>
              </p:ext>
            </p:extLst>
          </p:nvPr>
        </p:nvGraphicFramePr>
        <p:xfrm>
          <a:off x="482600" y="1447800"/>
          <a:ext cx="5840413" cy="272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421808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DAFE0-A48F-437D-9815-48BD3018B4D1}"/>
              </a:ext>
            </a:extLst>
          </p:cNvPr>
          <p:cNvSpPr>
            <a:spLocks noGrp="1"/>
          </p:cNvSpPr>
          <p:nvPr>
            <p:ph type="title"/>
          </p:nvPr>
        </p:nvSpPr>
        <p:spPr>
          <a:xfrm>
            <a:off x="483315" y="282576"/>
            <a:ext cx="5839310" cy="496357"/>
          </a:xfrm>
        </p:spPr>
        <p:txBody>
          <a:bodyPr/>
          <a:lstStyle/>
          <a:p>
            <a:r>
              <a:rPr lang="en-GB" dirty="0"/>
              <a:t>Labour market outcomes: 1860s to 2010s</a:t>
            </a:r>
          </a:p>
        </p:txBody>
      </p:sp>
      <p:graphicFrame>
        <p:nvGraphicFramePr>
          <p:cNvPr id="6" name="Content Placeholder 5">
            <a:extLst>
              <a:ext uri="{FF2B5EF4-FFF2-40B4-BE49-F238E27FC236}">
                <a16:creationId xmlns:a16="http://schemas.microsoft.com/office/drawing/2014/main" xmlns="" id="{00000000-0008-0000-0300-000002000000}"/>
              </a:ext>
            </a:extLst>
          </p:cNvPr>
          <p:cNvGraphicFramePr>
            <a:graphicFrameLocks noGrp="1"/>
          </p:cNvGraphicFramePr>
          <p:nvPr>
            <p:ph sz="quarter" idx="11"/>
            <p:extLst>
              <p:ext uri="{D42A27DB-BD31-4B8C-83A1-F6EECF244321}">
                <p14:modId xmlns:p14="http://schemas.microsoft.com/office/powerpoint/2010/main" xmlns="" val="1977295189"/>
              </p:ext>
            </p:extLst>
          </p:nvPr>
        </p:nvGraphicFramePr>
        <p:xfrm>
          <a:off x="0" y="810683"/>
          <a:ext cx="6858000" cy="3522133"/>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Left-Right 6">
            <a:extLst>
              <a:ext uri="{FF2B5EF4-FFF2-40B4-BE49-F238E27FC236}">
                <a16:creationId xmlns:a16="http://schemas.microsoft.com/office/drawing/2014/main" xmlns="" id="{50B7009A-C453-4351-A1A4-661B1D3C0230}"/>
              </a:ext>
            </a:extLst>
          </p:cNvPr>
          <p:cNvSpPr/>
          <p:nvPr/>
        </p:nvSpPr>
        <p:spPr>
          <a:xfrm>
            <a:off x="477458" y="1731431"/>
            <a:ext cx="5839310" cy="668867"/>
          </a:xfrm>
          <a:prstGeom prst="leftRightArrow">
            <a:avLst/>
          </a:prstGeom>
          <a:solidFill>
            <a:srgbClr val="DC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ACB126FD-21DA-4FF0-85D6-4B2456E59B68}"/>
              </a:ext>
            </a:extLst>
          </p:cNvPr>
          <p:cNvSpPr txBox="1"/>
          <p:nvPr/>
        </p:nvSpPr>
        <p:spPr>
          <a:xfrm>
            <a:off x="4804153" y="1900763"/>
            <a:ext cx="1405467" cy="254000"/>
          </a:xfrm>
          <a:prstGeom prst="rect">
            <a:avLst/>
          </a:prstGeom>
          <a:noFill/>
        </p:spPr>
        <p:txBody>
          <a:bodyPr wrap="square" lIns="0" tIns="0" rIns="0" bIns="0" rtlCol="0">
            <a:noAutofit/>
          </a:bodyPr>
          <a:lstStyle/>
          <a:p>
            <a:pPr>
              <a:lnSpc>
                <a:spcPct val="113000"/>
              </a:lnSpc>
              <a:spcAft>
                <a:spcPts val="60"/>
              </a:spcAft>
            </a:pPr>
            <a:r>
              <a:rPr lang="en-GB" sz="1600" b="1" dirty="0">
                <a:solidFill>
                  <a:schemeClr val="bg1"/>
                </a:solidFill>
              </a:rPr>
              <a:t>Too good?</a:t>
            </a:r>
          </a:p>
        </p:txBody>
      </p:sp>
      <p:sp>
        <p:nvSpPr>
          <p:cNvPr id="9" name="TextBox 8">
            <a:extLst>
              <a:ext uri="{FF2B5EF4-FFF2-40B4-BE49-F238E27FC236}">
                <a16:creationId xmlns:a16="http://schemas.microsoft.com/office/drawing/2014/main" xmlns="" id="{F8623372-95A1-405E-8C91-AA12168FE8BF}"/>
              </a:ext>
            </a:extLst>
          </p:cNvPr>
          <p:cNvSpPr txBox="1"/>
          <p:nvPr/>
        </p:nvSpPr>
        <p:spPr>
          <a:xfrm>
            <a:off x="3631882" y="1926166"/>
            <a:ext cx="1405467" cy="254000"/>
          </a:xfrm>
          <a:prstGeom prst="rect">
            <a:avLst/>
          </a:prstGeom>
          <a:noFill/>
        </p:spPr>
        <p:txBody>
          <a:bodyPr wrap="square" lIns="0" tIns="0" rIns="0" bIns="0" rtlCol="0">
            <a:noAutofit/>
          </a:bodyPr>
          <a:lstStyle/>
          <a:p>
            <a:pPr>
              <a:lnSpc>
                <a:spcPct val="113000"/>
              </a:lnSpc>
              <a:spcAft>
                <a:spcPts val="60"/>
              </a:spcAft>
            </a:pPr>
            <a:r>
              <a:rPr lang="en-GB" sz="1600" b="1" dirty="0">
                <a:solidFill>
                  <a:schemeClr val="bg1"/>
                </a:solidFill>
              </a:rPr>
              <a:t>good</a:t>
            </a:r>
          </a:p>
        </p:txBody>
      </p:sp>
      <p:sp>
        <p:nvSpPr>
          <p:cNvPr id="10" name="TextBox 9">
            <a:extLst>
              <a:ext uri="{FF2B5EF4-FFF2-40B4-BE49-F238E27FC236}">
                <a16:creationId xmlns:a16="http://schemas.microsoft.com/office/drawing/2014/main" xmlns="" id="{DE812EE8-DA6B-432D-9C53-7C8AC8E9D75E}"/>
              </a:ext>
            </a:extLst>
          </p:cNvPr>
          <p:cNvSpPr txBox="1"/>
          <p:nvPr/>
        </p:nvSpPr>
        <p:spPr>
          <a:xfrm>
            <a:off x="946996" y="1938865"/>
            <a:ext cx="1405467" cy="254000"/>
          </a:xfrm>
          <a:prstGeom prst="rect">
            <a:avLst/>
          </a:prstGeom>
          <a:noFill/>
        </p:spPr>
        <p:txBody>
          <a:bodyPr wrap="square" lIns="0" tIns="0" rIns="0" bIns="0" rtlCol="0">
            <a:noAutofit/>
          </a:bodyPr>
          <a:lstStyle/>
          <a:p>
            <a:pPr>
              <a:lnSpc>
                <a:spcPct val="113000"/>
              </a:lnSpc>
              <a:spcAft>
                <a:spcPts val="60"/>
              </a:spcAft>
            </a:pPr>
            <a:r>
              <a:rPr lang="en-GB" sz="1600" b="1" dirty="0">
                <a:solidFill>
                  <a:schemeClr val="bg1"/>
                </a:solidFill>
              </a:rPr>
              <a:t>bad</a:t>
            </a:r>
          </a:p>
        </p:txBody>
      </p:sp>
    </p:spTree>
    <p:extLst>
      <p:ext uri="{BB962C8B-B14F-4D97-AF65-F5344CB8AC3E}">
        <p14:creationId xmlns:p14="http://schemas.microsoft.com/office/powerpoint/2010/main" xmlns="" val="40130272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DAFE0-A48F-437D-9815-48BD3018B4D1}"/>
              </a:ext>
            </a:extLst>
          </p:cNvPr>
          <p:cNvSpPr>
            <a:spLocks noGrp="1"/>
          </p:cNvSpPr>
          <p:nvPr>
            <p:ph type="title"/>
          </p:nvPr>
        </p:nvSpPr>
        <p:spPr>
          <a:xfrm>
            <a:off x="483315" y="282576"/>
            <a:ext cx="5839310" cy="496357"/>
          </a:xfrm>
        </p:spPr>
        <p:txBody>
          <a:bodyPr/>
          <a:lstStyle/>
          <a:p>
            <a:r>
              <a:rPr lang="en-GB" dirty="0"/>
              <a:t>Labour market outcomes: </a:t>
            </a:r>
            <a:r>
              <a:rPr lang="en-GB" dirty="0">
                <a:solidFill>
                  <a:srgbClr val="DC8100"/>
                </a:solidFill>
              </a:rPr>
              <a:t>1860s to 1890s</a:t>
            </a:r>
          </a:p>
        </p:txBody>
      </p:sp>
      <p:graphicFrame>
        <p:nvGraphicFramePr>
          <p:cNvPr id="6" name="Content Placeholder 5">
            <a:extLst>
              <a:ext uri="{FF2B5EF4-FFF2-40B4-BE49-F238E27FC236}">
                <a16:creationId xmlns:a16="http://schemas.microsoft.com/office/drawing/2014/main" xmlns="" id="{00000000-0008-0000-0300-000002000000}"/>
              </a:ext>
            </a:extLst>
          </p:cNvPr>
          <p:cNvGraphicFramePr>
            <a:graphicFrameLocks noGrp="1"/>
          </p:cNvGraphicFramePr>
          <p:nvPr>
            <p:ph sz="quarter" idx="11"/>
            <p:extLst>
              <p:ext uri="{D42A27DB-BD31-4B8C-83A1-F6EECF244321}">
                <p14:modId xmlns:p14="http://schemas.microsoft.com/office/powerpoint/2010/main" xmlns="" val="3986071577"/>
              </p:ext>
            </p:extLst>
          </p:nvPr>
        </p:nvGraphicFramePr>
        <p:xfrm>
          <a:off x="0" y="810683"/>
          <a:ext cx="6858000" cy="3522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49964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DAFE0-A48F-437D-9815-48BD3018B4D1}"/>
              </a:ext>
            </a:extLst>
          </p:cNvPr>
          <p:cNvSpPr>
            <a:spLocks noGrp="1"/>
          </p:cNvSpPr>
          <p:nvPr>
            <p:ph type="title"/>
          </p:nvPr>
        </p:nvSpPr>
        <p:spPr>
          <a:xfrm>
            <a:off x="483315" y="282576"/>
            <a:ext cx="5839310" cy="496357"/>
          </a:xfrm>
        </p:spPr>
        <p:txBody>
          <a:bodyPr/>
          <a:lstStyle/>
          <a:p>
            <a:r>
              <a:rPr lang="en-GB" dirty="0"/>
              <a:t>Labour market outcomes: 1890s to 1930s</a:t>
            </a:r>
          </a:p>
        </p:txBody>
      </p:sp>
      <p:graphicFrame>
        <p:nvGraphicFramePr>
          <p:cNvPr id="6" name="Content Placeholder 5">
            <a:extLst>
              <a:ext uri="{FF2B5EF4-FFF2-40B4-BE49-F238E27FC236}">
                <a16:creationId xmlns:a16="http://schemas.microsoft.com/office/drawing/2014/main" xmlns="" id="{00000000-0008-0000-0300-000002000000}"/>
              </a:ext>
            </a:extLst>
          </p:cNvPr>
          <p:cNvGraphicFramePr>
            <a:graphicFrameLocks noGrp="1"/>
          </p:cNvGraphicFramePr>
          <p:nvPr>
            <p:ph sz="quarter" idx="11"/>
            <p:extLst>
              <p:ext uri="{D42A27DB-BD31-4B8C-83A1-F6EECF244321}">
                <p14:modId xmlns:p14="http://schemas.microsoft.com/office/powerpoint/2010/main" xmlns="" val="3460108248"/>
              </p:ext>
            </p:extLst>
          </p:nvPr>
        </p:nvGraphicFramePr>
        <p:xfrm>
          <a:off x="0" y="810683"/>
          <a:ext cx="6858000" cy="3522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62856164"/>
      </p:ext>
    </p:extLst>
  </p:cSld>
  <p:clrMapOvr>
    <a:masterClrMapping/>
  </p:clrMapOvr>
  <p:transition>
    <p:fade/>
  </p:transition>
</p:sld>
</file>

<file path=ppt/theme/theme1.xml><?xml version="1.0" encoding="utf-8"?>
<a:theme xmlns:a="http://schemas.openxmlformats.org/drawingml/2006/main" name="TUC layouts">
  <a:themeElements>
    <a:clrScheme name="Custom 17">
      <a:dk1>
        <a:srgbClr val="1D1D1D"/>
      </a:dk1>
      <a:lt1>
        <a:srgbClr val="FFFFFF"/>
      </a:lt1>
      <a:dk2>
        <a:srgbClr val="999999"/>
      </a:dk2>
      <a:lt2>
        <a:srgbClr val="CCCCCC"/>
      </a:lt2>
      <a:accent1>
        <a:srgbClr val="3EADB6"/>
      </a:accent1>
      <a:accent2>
        <a:srgbClr val="457178"/>
      </a:accent2>
      <a:accent3>
        <a:srgbClr val="D8BF22"/>
      </a:accent3>
      <a:accent4>
        <a:srgbClr val="867B49"/>
      </a:accent4>
      <a:accent5>
        <a:srgbClr val="8F2F68"/>
      </a:accent5>
      <a:accent6>
        <a:srgbClr val="63184B"/>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ppt/theme/theme2.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9524</TotalTime>
  <Words>613</Words>
  <Application>Microsoft Office PowerPoint</Application>
  <PresentationFormat>Custom</PresentationFormat>
  <Paragraphs>143</Paragraphs>
  <Slides>19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Rockwell</vt:lpstr>
      <vt:lpstr>Segoe UI</vt:lpstr>
      <vt:lpstr>Wingdings</vt:lpstr>
      <vt:lpstr>Calibri</vt:lpstr>
      <vt:lpstr>Segoe UI Light</vt:lpstr>
      <vt:lpstr>Times New Roman</vt:lpstr>
      <vt:lpstr>Futura Medium</vt:lpstr>
      <vt:lpstr>Symbol</vt:lpstr>
      <vt:lpstr>TUC layouts</vt:lpstr>
      <vt:lpstr>Trade unions are good economics  </vt:lpstr>
      <vt:lpstr>2019: Baron (Bill) Morris of Handsworth: General Secretary (GS) of the Transport and General Workers Union (TGWU) (1992 to 2003)</vt:lpstr>
      <vt:lpstr>1919: Ernest Bevin, GS of TGWU (1922-1945), Minster of Labour and National Service (1940-45) &amp; Foreign Secretary (1945-1951)</vt:lpstr>
      <vt:lpstr>1817: David Ricardo (1772-1873) </vt:lpstr>
      <vt:lpstr>Slide 5</vt:lpstr>
      <vt:lpstr>Union density </vt:lpstr>
      <vt:lpstr>Labour market outcomes: 1860s to 2010s</vt:lpstr>
      <vt:lpstr>Labour market outcomes: 1860s to 1890s</vt:lpstr>
      <vt:lpstr>Labour market outcomes: 1890s to 1930s</vt:lpstr>
      <vt:lpstr>Slide 10</vt:lpstr>
      <vt:lpstr>Slide 11</vt:lpstr>
      <vt:lpstr>Slide 12</vt:lpstr>
      <vt:lpstr>Labour market outcomes: 1930s to 1960s</vt:lpstr>
      <vt:lpstr>Jobs Study, 1994</vt:lpstr>
      <vt:lpstr>Labour market outcomes: 1960s to 2010s</vt:lpstr>
      <vt:lpstr>Using twenty-first century tech to deliver nineteenth-century exploitation.</vt:lpstr>
      <vt:lpstr>OECD in 2019: Negotiating Our Way Up </vt:lpstr>
      <vt:lpstr>Joan Robinson (1903-1983)</vt:lpstr>
      <vt:lpstr>Labour market outcomes: 1860s to 2010s</vt:lpstr>
    </vt:vector>
  </TitlesOfParts>
  <Manager>Rob Saunders</Manager>
  <Company>TUC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TUC Template</dc:title>
  <dc:creator>TUC</dc:creator>
  <cp:lastModifiedBy>Admin</cp:lastModifiedBy>
  <cp:revision>742</cp:revision>
  <cp:lastPrinted>2019-11-29T12:06:32Z</cp:lastPrinted>
  <dcterms:created xsi:type="dcterms:W3CDTF">2009-11-25T14:32:06Z</dcterms:created>
  <dcterms:modified xsi:type="dcterms:W3CDTF">2019-12-05T17:01:20Z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ies>
</file>